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6"/>
  </p:notesMasterIdLst>
  <p:sldIdLst>
    <p:sldId id="256" r:id="rId2"/>
    <p:sldId id="553" r:id="rId3"/>
    <p:sldId id="554" r:id="rId4"/>
    <p:sldId id="555" r:id="rId5"/>
    <p:sldId id="556" r:id="rId6"/>
    <p:sldId id="557" r:id="rId7"/>
    <p:sldId id="558" r:id="rId8"/>
    <p:sldId id="559" r:id="rId9"/>
    <p:sldId id="560" r:id="rId10"/>
    <p:sldId id="561" r:id="rId11"/>
    <p:sldId id="313" r:id="rId12"/>
    <p:sldId id="314" r:id="rId13"/>
    <p:sldId id="316" r:id="rId14"/>
    <p:sldId id="317" r:id="rId15"/>
    <p:sldId id="949" r:id="rId16"/>
    <p:sldId id="950" r:id="rId17"/>
    <p:sldId id="951" r:id="rId18"/>
    <p:sldId id="952" r:id="rId19"/>
    <p:sldId id="953" r:id="rId20"/>
    <p:sldId id="954" r:id="rId21"/>
    <p:sldId id="955" r:id="rId22"/>
    <p:sldId id="956" r:id="rId23"/>
    <p:sldId id="957" r:id="rId24"/>
    <p:sldId id="958" r:id="rId25"/>
    <p:sldId id="959" r:id="rId26"/>
    <p:sldId id="960" r:id="rId27"/>
    <p:sldId id="961" r:id="rId28"/>
    <p:sldId id="962" r:id="rId29"/>
    <p:sldId id="963" r:id="rId30"/>
    <p:sldId id="964" r:id="rId31"/>
    <p:sldId id="965" r:id="rId32"/>
    <p:sldId id="966" r:id="rId33"/>
    <p:sldId id="967" r:id="rId34"/>
    <p:sldId id="968" r:id="rId35"/>
    <p:sldId id="969" r:id="rId36"/>
    <p:sldId id="970" r:id="rId37"/>
    <p:sldId id="971" r:id="rId38"/>
    <p:sldId id="972" r:id="rId39"/>
    <p:sldId id="973" r:id="rId40"/>
    <p:sldId id="974" r:id="rId41"/>
    <p:sldId id="975" r:id="rId42"/>
    <p:sldId id="976" r:id="rId43"/>
    <p:sldId id="977" r:id="rId44"/>
    <p:sldId id="978" r:id="rId45"/>
    <p:sldId id="979" r:id="rId46"/>
    <p:sldId id="980" r:id="rId47"/>
    <p:sldId id="981" r:id="rId48"/>
    <p:sldId id="982" r:id="rId49"/>
    <p:sldId id="983" r:id="rId50"/>
    <p:sldId id="984" r:id="rId51"/>
    <p:sldId id="985" r:id="rId52"/>
    <p:sldId id="986" r:id="rId53"/>
    <p:sldId id="987" r:id="rId54"/>
    <p:sldId id="988" r:id="rId55"/>
    <p:sldId id="989" r:id="rId56"/>
    <p:sldId id="990" r:id="rId57"/>
    <p:sldId id="991" r:id="rId58"/>
    <p:sldId id="992" r:id="rId59"/>
    <p:sldId id="993" r:id="rId60"/>
    <p:sldId id="808" r:id="rId61"/>
    <p:sldId id="889" r:id="rId62"/>
    <p:sldId id="890" r:id="rId63"/>
    <p:sldId id="891" r:id="rId64"/>
    <p:sldId id="892" r:id="rId65"/>
    <p:sldId id="893" r:id="rId66"/>
    <p:sldId id="894" r:id="rId67"/>
    <p:sldId id="895" r:id="rId68"/>
    <p:sldId id="896" r:id="rId69"/>
    <p:sldId id="897" r:id="rId70"/>
    <p:sldId id="898" r:id="rId71"/>
    <p:sldId id="899" r:id="rId72"/>
    <p:sldId id="804" r:id="rId73"/>
    <p:sldId id="805" r:id="rId74"/>
    <p:sldId id="915" r:id="rId75"/>
    <p:sldId id="916" r:id="rId76"/>
    <p:sldId id="917" r:id="rId77"/>
    <p:sldId id="918" r:id="rId78"/>
    <p:sldId id="919" r:id="rId79"/>
    <p:sldId id="922" r:id="rId80"/>
    <p:sldId id="923" r:id="rId81"/>
    <p:sldId id="944" r:id="rId82"/>
    <p:sldId id="945" r:id="rId83"/>
    <p:sldId id="946" r:id="rId84"/>
    <p:sldId id="947" r:id="rId85"/>
    <p:sldId id="948" r:id="rId86"/>
    <p:sldId id="576" r:id="rId87"/>
    <p:sldId id="577" r:id="rId88"/>
    <p:sldId id="994" r:id="rId89"/>
    <p:sldId id="578" r:id="rId90"/>
    <p:sldId id="579" r:id="rId91"/>
    <p:sldId id="580" r:id="rId92"/>
    <p:sldId id="995" r:id="rId93"/>
    <p:sldId id="996" r:id="rId94"/>
    <p:sldId id="997" r:id="rId95"/>
    <p:sldId id="998" r:id="rId96"/>
    <p:sldId id="999" r:id="rId97"/>
    <p:sldId id="1000" r:id="rId98"/>
    <p:sldId id="1001" r:id="rId99"/>
    <p:sldId id="1002" r:id="rId100"/>
    <p:sldId id="920" r:id="rId101"/>
    <p:sldId id="1027" r:id="rId102"/>
    <p:sldId id="1028" r:id="rId103"/>
    <p:sldId id="1029" r:id="rId104"/>
    <p:sldId id="1030" r:id="rId10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8" roundtripDataSignature="AMtx7mjUgZmqxuN6BtrzARQ7tI6Yzx2hI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EA6A71-DD3B-48FA-A207-69801635C969}">
  <a:tblStyle styleId="{76EA6A71-DD3B-48FA-A207-69801635C96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p:restoredTop sz="94626"/>
  </p:normalViewPr>
  <p:slideViewPr>
    <p:cSldViewPr snapToGrid="0">
      <p:cViewPr varScale="1">
        <p:scale>
          <a:sx n="121" d="100"/>
          <a:sy n="121" d="100"/>
        </p:scale>
        <p:origin x="1904" y="168"/>
      </p:cViewPr>
      <p:guideLst>
        <p:guide orient="horz" pos="2160"/>
        <p:guide pos="2880"/>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59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60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60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598" Type="http://customschemas.google.com/relationships/presentationmetadata" Target="metadata"/><Relationship Id="rId60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3" name="Google Shape;9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5" name="Google Shape;635;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p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100</a:t>
            </a:fld>
            <a:endParaRPr lang="en-GB" altLang="en-US"/>
          </a:p>
        </p:txBody>
      </p:sp>
    </p:spTree>
    <p:extLst>
      <p:ext uri="{BB962C8B-B14F-4D97-AF65-F5344CB8AC3E}">
        <p14:creationId xmlns:p14="http://schemas.microsoft.com/office/powerpoint/2010/main" val="12586301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101</a:t>
            </a:fld>
            <a:endParaRPr lang="en-GB" altLang="en-US"/>
          </a:p>
        </p:txBody>
      </p:sp>
    </p:spTree>
    <p:extLst>
      <p:ext uri="{BB962C8B-B14F-4D97-AF65-F5344CB8AC3E}">
        <p14:creationId xmlns:p14="http://schemas.microsoft.com/office/powerpoint/2010/main" val="42395593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102</a:t>
            </a:fld>
            <a:endParaRPr lang="en-GB" altLang="en-US"/>
          </a:p>
        </p:txBody>
      </p:sp>
    </p:spTree>
    <p:extLst>
      <p:ext uri="{BB962C8B-B14F-4D97-AF65-F5344CB8AC3E}">
        <p14:creationId xmlns:p14="http://schemas.microsoft.com/office/powerpoint/2010/main" val="135941471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103</a:t>
            </a:fld>
            <a:endParaRPr lang="en-GB" altLang="en-US"/>
          </a:p>
        </p:txBody>
      </p:sp>
    </p:spTree>
    <p:extLst>
      <p:ext uri="{BB962C8B-B14F-4D97-AF65-F5344CB8AC3E}">
        <p14:creationId xmlns:p14="http://schemas.microsoft.com/office/powerpoint/2010/main" val="195881975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104</a:t>
            </a:fld>
            <a:endParaRPr lang="en-GB" altLang="en-US"/>
          </a:p>
        </p:txBody>
      </p:sp>
    </p:spTree>
    <p:extLst>
      <p:ext uri="{BB962C8B-B14F-4D97-AF65-F5344CB8AC3E}">
        <p14:creationId xmlns:p14="http://schemas.microsoft.com/office/powerpoint/2010/main" val="2935949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5" name="Google Shape;655;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p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5" name="Google Shape;665;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6" name="Google Shape;666;p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85" name="Google Shape;685;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 name="Google Shape;686;p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95" name="Google Shape;695;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p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15</a:t>
            </a:fld>
            <a:endParaRPr lang="en-GB" altLang="en-US"/>
          </a:p>
        </p:txBody>
      </p:sp>
    </p:spTree>
    <p:extLst>
      <p:ext uri="{BB962C8B-B14F-4D97-AF65-F5344CB8AC3E}">
        <p14:creationId xmlns:p14="http://schemas.microsoft.com/office/powerpoint/2010/main" val="1865556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16</a:t>
            </a:fld>
            <a:endParaRPr lang="en-GB" altLang="en-US"/>
          </a:p>
        </p:txBody>
      </p:sp>
    </p:spTree>
    <p:extLst>
      <p:ext uri="{BB962C8B-B14F-4D97-AF65-F5344CB8AC3E}">
        <p14:creationId xmlns:p14="http://schemas.microsoft.com/office/powerpoint/2010/main" val="2005587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17</a:t>
            </a:fld>
            <a:endParaRPr lang="en-GB" altLang="en-US"/>
          </a:p>
        </p:txBody>
      </p:sp>
    </p:spTree>
    <p:extLst>
      <p:ext uri="{BB962C8B-B14F-4D97-AF65-F5344CB8AC3E}">
        <p14:creationId xmlns:p14="http://schemas.microsoft.com/office/powerpoint/2010/main" val="265236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18</a:t>
            </a:fld>
            <a:endParaRPr lang="en-GB" altLang="en-US"/>
          </a:p>
        </p:txBody>
      </p:sp>
    </p:spTree>
    <p:extLst>
      <p:ext uri="{BB962C8B-B14F-4D97-AF65-F5344CB8AC3E}">
        <p14:creationId xmlns:p14="http://schemas.microsoft.com/office/powerpoint/2010/main" val="3782487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19</a:t>
            </a:fld>
            <a:endParaRPr lang="en-GB" altLang="en-US"/>
          </a:p>
        </p:txBody>
      </p:sp>
    </p:spTree>
    <p:extLst>
      <p:ext uri="{BB962C8B-B14F-4D97-AF65-F5344CB8AC3E}">
        <p14:creationId xmlns:p14="http://schemas.microsoft.com/office/powerpoint/2010/main" val="59520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49" name="Google Shape;549;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p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20</a:t>
            </a:fld>
            <a:endParaRPr lang="en-GB" altLang="en-US"/>
          </a:p>
        </p:txBody>
      </p:sp>
    </p:spTree>
    <p:extLst>
      <p:ext uri="{BB962C8B-B14F-4D97-AF65-F5344CB8AC3E}">
        <p14:creationId xmlns:p14="http://schemas.microsoft.com/office/powerpoint/2010/main" val="2225039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21</a:t>
            </a:fld>
            <a:endParaRPr lang="en-GB" altLang="en-US"/>
          </a:p>
        </p:txBody>
      </p:sp>
    </p:spTree>
    <p:extLst>
      <p:ext uri="{BB962C8B-B14F-4D97-AF65-F5344CB8AC3E}">
        <p14:creationId xmlns:p14="http://schemas.microsoft.com/office/powerpoint/2010/main" val="684607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22</a:t>
            </a:fld>
            <a:endParaRPr lang="en-GB" altLang="en-US"/>
          </a:p>
        </p:txBody>
      </p:sp>
    </p:spTree>
    <p:extLst>
      <p:ext uri="{BB962C8B-B14F-4D97-AF65-F5344CB8AC3E}">
        <p14:creationId xmlns:p14="http://schemas.microsoft.com/office/powerpoint/2010/main" val="3909961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23</a:t>
            </a:fld>
            <a:endParaRPr lang="en-GB" altLang="en-US"/>
          </a:p>
        </p:txBody>
      </p:sp>
    </p:spTree>
    <p:extLst>
      <p:ext uri="{BB962C8B-B14F-4D97-AF65-F5344CB8AC3E}">
        <p14:creationId xmlns:p14="http://schemas.microsoft.com/office/powerpoint/2010/main" val="897096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24</a:t>
            </a:fld>
            <a:endParaRPr lang="en-GB" altLang="en-US"/>
          </a:p>
        </p:txBody>
      </p:sp>
    </p:spTree>
    <p:extLst>
      <p:ext uri="{BB962C8B-B14F-4D97-AF65-F5344CB8AC3E}">
        <p14:creationId xmlns:p14="http://schemas.microsoft.com/office/powerpoint/2010/main" val="3394232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25</a:t>
            </a:fld>
            <a:endParaRPr lang="en-GB" altLang="en-US"/>
          </a:p>
        </p:txBody>
      </p:sp>
    </p:spTree>
    <p:extLst>
      <p:ext uri="{BB962C8B-B14F-4D97-AF65-F5344CB8AC3E}">
        <p14:creationId xmlns:p14="http://schemas.microsoft.com/office/powerpoint/2010/main" val="420183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26</a:t>
            </a:fld>
            <a:endParaRPr lang="en-GB" altLang="en-US"/>
          </a:p>
        </p:txBody>
      </p:sp>
    </p:spTree>
    <p:extLst>
      <p:ext uri="{BB962C8B-B14F-4D97-AF65-F5344CB8AC3E}">
        <p14:creationId xmlns:p14="http://schemas.microsoft.com/office/powerpoint/2010/main" val="2571744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27</a:t>
            </a:fld>
            <a:endParaRPr lang="en-GB" altLang="en-US"/>
          </a:p>
        </p:txBody>
      </p:sp>
    </p:spTree>
    <p:extLst>
      <p:ext uri="{BB962C8B-B14F-4D97-AF65-F5344CB8AC3E}">
        <p14:creationId xmlns:p14="http://schemas.microsoft.com/office/powerpoint/2010/main" val="533753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28</a:t>
            </a:fld>
            <a:endParaRPr lang="en-GB" altLang="en-US"/>
          </a:p>
        </p:txBody>
      </p:sp>
    </p:spTree>
    <p:extLst>
      <p:ext uri="{BB962C8B-B14F-4D97-AF65-F5344CB8AC3E}">
        <p14:creationId xmlns:p14="http://schemas.microsoft.com/office/powerpoint/2010/main" val="1671541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29</a:t>
            </a:fld>
            <a:endParaRPr lang="en-GB" altLang="en-US"/>
          </a:p>
        </p:txBody>
      </p:sp>
    </p:spTree>
    <p:extLst>
      <p:ext uri="{BB962C8B-B14F-4D97-AF65-F5344CB8AC3E}">
        <p14:creationId xmlns:p14="http://schemas.microsoft.com/office/powerpoint/2010/main" val="1597940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58" name="Google Shape;558;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p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30</a:t>
            </a:fld>
            <a:endParaRPr lang="en-GB" altLang="en-US"/>
          </a:p>
        </p:txBody>
      </p:sp>
    </p:spTree>
    <p:extLst>
      <p:ext uri="{BB962C8B-B14F-4D97-AF65-F5344CB8AC3E}">
        <p14:creationId xmlns:p14="http://schemas.microsoft.com/office/powerpoint/2010/main" val="901814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31</a:t>
            </a:fld>
            <a:endParaRPr lang="en-GB" altLang="en-US"/>
          </a:p>
        </p:txBody>
      </p:sp>
    </p:spTree>
    <p:extLst>
      <p:ext uri="{BB962C8B-B14F-4D97-AF65-F5344CB8AC3E}">
        <p14:creationId xmlns:p14="http://schemas.microsoft.com/office/powerpoint/2010/main" val="1765783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32</a:t>
            </a:fld>
            <a:endParaRPr lang="en-GB" altLang="en-US"/>
          </a:p>
        </p:txBody>
      </p:sp>
    </p:spTree>
    <p:extLst>
      <p:ext uri="{BB962C8B-B14F-4D97-AF65-F5344CB8AC3E}">
        <p14:creationId xmlns:p14="http://schemas.microsoft.com/office/powerpoint/2010/main" val="2716088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33</a:t>
            </a:fld>
            <a:endParaRPr lang="en-GB" altLang="en-US"/>
          </a:p>
        </p:txBody>
      </p:sp>
    </p:spTree>
    <p:extLst>
      <p:ext uri="{BB962C8B-B14F-4D97-AF65-F5344CB8AC3E}">
        <p14:creationId xmlns:p14="http://schemas.microsoft.com/office/powerpoint/2010/main" val="751399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34</a:t>
            </a:fld>
            <a:endParaRPr lang="en-GB" altLang="en-US"/>
          </a:p>
        </p:txBody>
      </p:sp>
    </p:spTree>
    <p:extLst>
      <p:ext uri="{BB962C8B-B14F-4D97-AF65-F5344CB8AC3E}">
        <p14:creationId xmlns:p14="http://schemas.microsoft.com/office/powerpoint/2010/main" val="1590097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35</a:t>
            </a:fld>
            <a:endParaRPr lang="en-GB" altLang="en-US"/>
          </a:p>
        </p:txBody>
      </p:sp>
    </p:spTree>
    <p:extLst>
      <p:ext uri="{BB962C8B-B14F-4D97-AF65-F5344CB8AC3E}">
        <p14:creationId xmlns:p14="http://schemas.microsoft.com/office/powerpoint/2010/main" val="2662875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36</a:t>
            </a:fld>
            <a:endParaRPr lang="en-GB" altLang="en-US"/>
          </a:p>
        </p:txBody>
      </p:sp>
    </p:spTree>
    <p:extLst>
      <p:ext uri="{BB962C8B-B14F-4D97-AF65-F5344CB8AC3E}">
        <p14:creationId xmlns:p14="http://schemas.microsoft.com/office/powerpoint/2010/main" val="1652467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37</a:t>
            </a:fld>
            <a:endParaRPr lang="en-GB" altLang="en-US"/>
          </a:p>
        </p:txBody>
      </p:sp>
    </p:spTree>
    <p:extLst>
      <p:ext uri="{BB962C8B-B14F-4D97-AF65-F5344CB8AC3E}">
        <p14:creationId xmlns:p14="http://schemas.microsoft.com/office/powerpoint/2010/main" val="1863636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38</a:t>
            </a:fld>
            <a:endParaRPr lang="en-GB" altLang="en-US"/>
          </a:p>
        </p:txBody>
      </p:sp>
    </p:spTree>
    <p:extLst>
      <p:ext uri="{BB962C8B-B14F-4D97-AF65-F5344CB8AC3E}">
        <p14:creationId xmlns:p14="http://schemas.microsoft.com/office/powerpoint/2010/main" val="907119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39</a:t>
            </a:fld>
            <a:endParaRPr lang="en-GB" altLang="en-US"/>
          </a:p>
        </p:txBody>
      </p:sp>
    </p:spTree>
    <p:extLst>
      <p:ext uri="{BB962C8B-B14F-4D97-AF65-F5344CB8AC3E}">
        <p14:creationId xmlns:p14="http://schemas.microsoft.com/office/powerpoint/2010/main" val="3563281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9" name="Google Shape;569;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p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40</a:t>
            </a:fld>
            <a:endParaRPr lang="en-GB" altLang="en-US"/>
          </a:p>
        </p:txBody>
      </p:sp>
    </p:spTree>
    <p:extLst>
      <p:ext uri="{BB962C8B-B14F-4D97-AF65-F5344CB8AC3E}">
        <p14:creationId xmlns:p14="http://schemas.microsoft.com/office/powerpoint/2010/main" val="292237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41</a:t>
            </a:fld>
            <a:endParaRPr lang="en-GB" altLang="en-US"/>
          </a:p>
        </p:txBody>
      </p:sp>
    </p:spTree>
    <p:extLst>
      <p:ext uri="{BB962C8B-B14F-4D97-AF65-F5344CB8AC3E}">
        <p14:creationId xmlns:p14="http://schemas.microsoft.com/office/powerpoint/2010/main" val="28655648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42</a:t>
            </a:fld>
            <a:endParaRPr lang="en-GB" altLang="en-US"/>
          </a:p>
        </p:txBody>
      </p:sp>
    </p:spTree>
    <p:extLst>
      <p:ext uri="{BB962C8B-B14F-4D97-AF65-F5344CB8AC3E}">
        <p14:creationId xmlns:p14="http://schemas.microsoft.com/office/powerpoint/2010/main" val="40449569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43</a:t>
            </a:fld>
            <a:endParaRPr lang="en-GB" altLang="en-US"/>
          </a:p>
        </p:txBody>
      </p:sp>
    </p:spTree>
    <p:extLst>
      <p:ext uri="{BB962C8B-B14F-4D97-AF65-F5344CB8AC3E}">
        <p14:creationId xmlns:p14="http://schemas.microsoft.com/office/powerpoint/2010/main" val="40235592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44</a:t>
            </a:fld>
            <a:endParaRPr lang="en-GB" altLang="en-US"/>
          </a:p>
        </p:txBody>
      </p:sp>
    </p:spTree>
    <p:extLst>
      <p:ext uri="{BB962C8B-B14F-4D97-AF65-F5344CB8AC3E}">
        <p14:creationId xmlns:p14="http://schemas.microsoft.com/office/powerpoint/2010/main" val="1342057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45</a:t>
            </a:fld>
            <a:endParaRPr lang="en-GB" altLang="en-US"/>
          </a:p>
        </p:txBody>
      </p:sp>
    </p:spTree>
    <p:extLst>
      <p:ext uri="{BB962C8B-B14F-4D97-AF65-F5344CB8AC3E}">
        <p14:creationId xmlns:p14="http://schemas.microsoft.com/office/powerpoint/2010/main" val="1729674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46</a:t>
            </a:fld>
            <a:endParaRPr lang="en-GB" altLang="en-US"/>
          </a:p>
        </p:txBody>
      </p:sp>
    </p:spTree>
    <p:extLst>
      <p:ext uri="{BB962C8B-B14F-4D97-AF65-F5344CB8AC3E}">
        <p14:creationId xmlns:p14="http://schemas.microsoft.com/office/powerpoint/2010/main" val="1501500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47</a:t>
            </a:fld>
            <a:endParaRPr lang="en-GB" altLang="en-US"/>
          </a:p>
        </p:txBody>
      </p:sp>
    </p:spTree>
    <p:extLst>
      <p:ext uri="{BB962C8B-B14F-4D97-AF65-F5344CB8AC3E}">
        <p14:creationId xmlns:p14="http://schemas.microsoft.com/office/powerpoint/2010/main" val="1837423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48</a:t>
            </a:fld>
            <a:endParaRPr lang="en-GB" altLang="en-US"/>
          </a:p>
        </p:txBody>
      </p:sp>
    </p:spTree>
    <p:extLst>
      <p:ext uri="{BB962C8B-B14F-4D97-AF65-F5344CB8AC3E}">
        <p14:creationId xmlns:p14="http://schemas.microsoft.com/office/powerpoint/2010/main" val="26812498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49</a:t>
            </a:fld>
            <a:endParaRPr lang="en-GB" altLang="en-US"/>
          </a:p>
        </p:txBody>
      </p:sp>
    </p:spTree>
    <p:extLst>
      <p:ext uri="{BB962C8B-B14F-4D97-AF65-F5344CB8AC3E}">
        <p14:creationId xmlns:p14="http://schemas.microsoft.com/office/powerpoint/2010/main" val="1943882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80" name="Google Shape;580;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p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50</a:t>
            </a:fld>
            <a:endParaRPr lang="en-GB" altLang="en-US"/>
          </a:p>
        </p:txBody>
      </p:sp>
    </p:spTree>
    <p:extLst>
      <p:ext uri="{BB962C8B-B14F-4D97-AF65-F5344CB8AC3E}">
        <p14:creationId xmlns:p14="http://schemas.microsoft.com/office/powerpoint/2010/main" val="38497889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51</a:t>
            </a:fld>
            <a:endParaRPr lang="en-GB" altLang="en-US"/>
          </a:p>
        </p:txBody>
      </p:sp>
    </p:spTree>
    <p:extLst>
      <p:ext uri="{BB962C8B-B14F-4D97-AF65-F5344CB8AC3E}">
        <p14:creationId xmlns:p14="http://schemas.microsoft.com/office/powerpoint/2010/main" val="13259534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52</a:t>
            </a:fld>
            <a:endParaRPr lang="en-GB" altLang="en-US"/>
          </a:p>
        </p:txBody>
      </p:sp>
    </p:spTree>
    <p:extLst>
      <p:ext uri="{BB962C8B-B14F-4D97-AF65-F5344CB8AC3E}">
        <p14:creationId xmlns:p14="http://schemas.microsoft.com/office/powerpoint/2010/main" val="5969193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53</a:t>
            </a:fld>
            <a:endParaRPr lang="en-GB" altLang="en-US"/>
          </a:p>
        </p:txBody>
      </p:sp>
    </p:spTree>
    <p:extLst>
      <p:ext uri="{BB962C8B-B14F-4D97-AF65-F5344CB8AC3E}">
        <p14:creationId xmlns:p14="http://schemas.microsoft.com/office/powerpoint/2010/main" val="27679240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54</a:t>
            </a:fld>
            <a:endParaRPr lang="en-GB" altLang="en-US"/>
          </a:p>
        </p:txBody>
      </p:sp>
    </p:spTree>
    <p:extLst>
      <p:ext uri="{BB962C8B-B14F-4D97-AF65-F5344CB8AC3E}">
        <p14:creationId xmlns:p14="http://schemas.microsoft.com/office/powerpoint/2010/main" val="17349545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55</a:t>
            </a:fld>
            <a:endParaRPr lang="en-GB" altLang="en-US"/>
          </a:p>
        </p:txBody>
      </p:sp>
    </p:spTree>
    <p:extLst>
      <p:ext uri="{BB962C8B-B14F-4D97-AF65-F5344CB8AC3E}">
        <p14:creationId xmlns:p14="http://schemas.microsoft.com/office/powerpoint/2010/main" val="42555295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56</a:t>
            </a:fld>
            <a:endParaRPr lang="en-GB" altLang="en-US"/>
          </a:p>
        </p:txBody>
      </p:sp>
    </p:spTree>
    <p:extLst>
      <p:ext uri="{BB962C8B-B14F-4D97-AF65-F5344CB8AC3E}">
        <p14:creationId xmlns:p14="http://schemas.microsoft.com/office/powerpoint/2010/main" val="962563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57</a:t>
            </a:fld>
            <a:endParaRPr lang="en-GB" altLang="en-US"/>
          </a:p>
        </p:txBody>
      </p:sp>
    </p:spTree>
    <p:extLst>
      <p:ext uri="{BB962C8B-B14F-4D97-AF65-F5344CB8AC3E}">
        <p14:creationId xmlns:p14="http://schemas.microsoft.com/office/powerpoint/2010/main" val="17022493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58</a:t>
            </a:fld>
            <a:endParaRPr lang="en-GB" altLang="en-US"/>
          </a:p>
        </p:txBody>
      </p:sp>
    </p:spTree>
    <p:extLst>
      <p:ext uri="{BB962C8B-B14F-4D97-AF65-F5344CB8AC3E}">
        <p14:creationId xmlns:p14="http://schemas.microsoft.com/office/powerpoint/2010/main" val="11853524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59</a:t>
            </a:fld>
            <a:endParaRPr lang="en-GB" altLang="en-US"/>
          </a:p>
        </p:txBody>
      </p:sp>
    </p:spTree>
    <p:extLst>
      <p:ext uri="{BB962C8B-B14F-4D97-AF65-F5344CB8AC3E}">
        <p14:creationId xmlns:p14="http://schemas.microsoft.com/office/powerpoint/2010/main" val="1305551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92" name="Google Shape;592;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3" name="Google Shape;593;p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60</a:t>
            </a:fld>
            <a:endParaRPr lang="en-GB" altLang="en-US"/>
          </a:p>
        </p:txBody>
      </p:sp>
    </p:spTree>
    <p:extLst>
      <p:ext uri="{BB962C8B-B14F-4D97-AF65-F5344CB8AC3E}">
        <p14:creationId xmlns:p14="http://schemas.microsoft.com/office/powerpoint/2010/main" val="17283526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61</a:t>
            </a:fld>
            <a:endParaRPr lang="en-GB" altLang="en-US"/>
          </a:p>
        </p:txBody>
      </p:sp>
    </p:spTree>
    <p:extLst>
      <p:ext uri="{BB962C8B-B14F-4D97-AF65-F5344CB8AC3E}">
        <p14:creationId xmlns:p14="http://schemas.microsoft.com/office/powerpoint/2010/main" val="40019338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62</a:t>
            </a:fld>
            <a:endParaRPr lang="en-GB" altLang="en-US"/>
          </a:p>
        </p:txBody>
      </p:sp>
    </p:spTree>
    <p:extLst>
      <p:ext uri="{BB962C8B-B14F-4D97-AF65-F5344CB8AC3E}">
        <p14:creationId xmlns:p14="http://schemas.microsoft.com/office/powerpoint/2010/main" val="37316880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63</a:t>
            </a:fld>
            <a:endParaRPr lang="en-GB" altLang="en-US"/>
          </a:p>
        </p:txBody>
      </p:sp>
    </p:spTree>
    <p:extLst>
      <p:ext uri="{BB962C8B-B14F-4D97-AF65-F5344CB8AC3E}">
        <p14:creationId xmlns:p14="http://schemas.microsoft.com/office/powerpoint/2010/main" val="1921442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64</a:t>
            </a:fld>
            <a:endParaRPr lang="en-GB" altLang="en-US"/>
          </a:p>
        </p:txBody>
      </p:sp>
    </p:spTree>
    <p:extLst>
      <p:ext uri="{BB962C8B-B14F-4D97-AF65-F5344CB8AC3E}">
        <p14:creationId xmlns:p14="http://schemas.microsoft.com/office/powerpoint/2010/main" val="28119276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65</a:t>
            </a:fld>
            <a:endParaRPr lang="en-GB" altLang="en-US"/>
          </a:p>
        </p:txBody>
      </p:sp>
    </p:spTree>
    <p:extLst>
      <p:ext uri="{BB962C8B-B14F-4D97-AF65-F5344CB8AC3E}">
        <p14:creationId xmlns:p14="http://schemas.microsoft.com/office/powerpoint/2010/main" val="26918206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66</a:t>
            </a:fld>
            <a:endParaRPr lang="en-GB" altLang="en-US"/>
          </a:p>
        </p:txBody>
      </p:sp>
    </p:spTree>
    <p:extLst>
      <p:ext uri="{BB962C8B-B14F-4D97-AF65-F5344CB8AC3E}">
        <p14:creationId xmlns:p14="http://schemas.microsoft.com/office/powerpoint/2010/main" val="27598329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67</a:t>
            </a:fld>
            <a:endParaRPr lang="en-GB" altLang="en-US"/>
          </a:p>
        </p:txBody>
      </p:sp>
    </p:spTree>
    <p:extLst>
      <p:ext uri="{BB962C8B-B14F-4D97-AF65-F5344CB8AC3E}">
        <p14:creationId xmlns:p14="http://schemas.microsoft.com/office/powerpoint/2010/main" val="5252217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68</a:t>
            </a:fld>
            <a:endParaRPr lang="en-GB" altLang="en-US"/>
          </a:p>
        </p:txBody>
      </p:sp>
    </p:spTree>
    <p:extLst>
      <p:ext uri="{BB962C8B-B14F-4D97-AF65-F5344CB8AC3E}">
        <p14:creationId xmlns:p14="http://schemas.microsoft.com/office/powerpoint/2010/main" val="2917754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69</a:t>
            </a:fld>
            <a:endParaRPr lang="en-GB" altLang="en-US"/>
          </a:p>
        </p:txBody>
      </p:sp>
    </p:spTree>
    <p:extLst>
      <p:ext uri="{BB962C8B-B14F-4D97-AF65-F5344CB8AC3E}">
        <p14:creationId xmlns:p14="http://schemas.microsoft.com/office/powerpoint/2010/main" val="1572301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3" name="Google Shape;603;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p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70</a:t>
            </a:fld>
            <a:endParaRPr lang="en-GB" altLang="en-US"/>
          </a:p>
        </p:txBody>
      </p:sp>
    </p:spTree>
    <p:extLst>
      <p:ext uri="{BB962C8B-B14F-4D97-AF65-F5344CB8AC3E}">
        <p14:creationId xmlns:p14="http://schemas.microsoft.com/office/powerpoint/2010/main" val="2505816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71</a:t>
            </a:fld>
            <a:endParaRPr lang="en-GB" altLang="en-US"/>
          </a:p>
        </p:txBody>
      </p:sp>
    </p:spTree>
    <p:extLst>
      <p:ext uri="{BB962C8B-B14F-4D97-AF65-F5344CB8AC3E}">
        <p14:creationId xmlns:p14="http://schemas.microsoft.com/office/powerpoint/2010/main" val="27865429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72</a:t>
            </a:fld>
            <a:endParaRPr lang="en-GB" altLang="en-US"/>
          </a:p>
        </p:txBody>
      </p:sp>
    </p:spTree>
    <p:extLst>
      <p:ext uri="{BB962C8B-B14F-4D97-AF65-F5344CB8AC3E}">
        <p14:creationId xmlns:p14="http://schemas.microsoft.com/office/powerpoint/2010/main" val="16692239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73</a:t>
            </a:fld>
            <a:endParaRPr lang="en-GB" altLang="en-US"/>
          </a:p>
        </p:txBody>
      </p:sp>
    </p:spTree>
    <p:extLst>
      <p:ext uri="{BB962C8B-B14F-4D97-AF65-F5344CB8AC3E}">
        <p14:creationId xmlns:p14="http://schemas.microsoft.com/office/powerpoint/2010/main" val="11136163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74</a:t>
            </a:fld>
            <a:endParaRPr lang="en-GB" altLang="en-US"/>
          </a:p>
        </p:txBody>
      </p:sp>
    </p:spTree>
    <p:extLst>
      <p:ext uri="{BB962C8B-B14F-4D97-AF65-F5344CB8AC3E}">
        <p14:creationId xmlns:p14="http://schemas.microsoft.com/office/powerpoint/2010/main" val="17972897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75</a:t>
            </a:fld>
            <a:endParaRPr lang="en-GB" altLang="en-US"/>
          </a:p>
        </p:txBody>
      </p:sp>
    </p:spTree>
    <p:extLst>
      <p:ext uri="{BB962C8B-B14F-4D97-AF65-F5344CB8AC3E}">
        <p14:creationId xmlns:p14="http://schemas.microsoft.com/office/powerpoint/2010/main" val="19352109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76</a:t>
            </a:fld>
            <a:endParaRPr lang="en-GB" altLang="en-US"/>
          </a:p>
        </p:txBody>
      </p:sp>
    </p:spTree>
    <p:extLst>
      <p:ext uri="{BB962C8B-B14F-4D97-AF65-F5344CB8AC3E}">
        <p14:creationId xmlns:p14="http://schemas.microsoft.com/office/powerpoint/2010/main" val="33092563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77</a:t>
            </a:fld>
            <a:endParaRPr lang="en-GB" altLang="en-US"/>
          </a:p>
        </p:txBody>
      </p:sp>
    </p:spTree>
    <p:extLst>
      <p:ext uri="{BB962C8B-B14F-4D97-AF65-F5344CB8AC3E}">
        <p14:creationId xmlns:p14="http://schemas.microsoft.com/office/powerpoint/2010/main" val="5816405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78</a:t>
            </a:fld>
            <a:endParaRPr lang="en-GB" altLang="en-US"/>
          </a:p>
        </p:txBody>
      </p:sp>
    </p:spTree>
    <p:extLst>
      <p:ext uri="{BB962C8B-B14F-4D97-AF65-F5344CB8AC3E}">
        <p14:creationId xmlns:p14="http://schemas.microsoft.com/office/powerpoint/2010/main" val="35283024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79</a:t>
            </a:fld>
            <a:endParaRPr lang="en-GB" altLang="en-US"/>
          </a:p>
        </p:txBody>
      </p:sp>
    </p:spTree>
    <p:extLst>
      <p:ext uri="{BB962C8B-B14F-4D97-AF65-F5344CB8AC3E}">
        <p14:creationId xmlns:p14="http://schemas.microsoft.com/office/powerpoint/2010/main" val="3983539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5" name="Google Shape;615;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80</a:t>
            </a:fld>
            <a:endParaRPr lang="en-GB" altLang="en-US"/>
          </a:p>
        </p:txBody>
      </p:sp>
    </p:spTree>
    <p:extLst>
      <p:ext uri="{BB962C8B-B14F-4D97-AF65-F5344CB8AC3E}">
        <p14:creationId xmlns:p14="http://schemas.microsoft.com/office/powerpoint/2010/main" val="33864427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81</a:t>
            </a:fld>
            <a:endParaRPr lang="en-GB" altLang="en-US"/>
          </a:p>
        </p:txBody>
      </p:sp>
    </p:spTree>
    <p:extLst>
      <p:ext uri="{BB962C8B-B14F-4D97-AF65-F5344CB8AC3E}">
        <p14:creationId xmlns:p14="http://schemas.microsoft.com/office/powerpoint/2010/main" val="30651821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82</a:t>
            </a:fld>
            <a:endParaRPr lang="en-GB" altLang="en-US"/>
          </a:p>
        </p:txBody>
      </p:sp>
    </p:spTree>
    <p:extLst>
      <p:ext uri="{BB962C8B-B14F-4D97-AF65-F5344CB8AC3E}">
        <p14:creationId xmlns:p14="http://schemas.microsoft.com/office/powerpoint/2010/main" val="20201418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83</a:t>
            </a:fld>
            <a:endParaRPr lang="en-GB" altLang="en-US"/>
          </a:p>
        </p:txBody>
      </p:sp>
    </p:spTree>
    <p:extLst>
      <p:ext uri="{BB962C8B-B14F-4D97-AF65-F5344CB8AC3E}">
        <p14:creationId xmlns:p14="http://schemas.microsoft.com/office/powerpoint/2010/main" val="20905865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84</a:t>
            </a:fld>
            <a:endParaRPr lang="en-GB" altLang="en-US"/>
          </a:p>
        </p:txBody>
      </p:sp>
    </p:spTree>
    <p:extLst>
      <p:ext uri="{BB962C8B-B14F-4D97-AF65-F5344CB8AC3E}">
        <p14:creationId xmlns:p14="http://schemas.microsoft.com/office/powerpoint/2010/main" val="8634102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85</a:t>
            </a:fld>
            <a:endParaRPr lang="en-GB" altLang="en-US"/>
          </a:p>
        </p:txBody>
      </p:sp>
    </p:spTree>
    <p:extLst>
      <p:ext uri="{BB962C8B-B14F-4D97-AF65-F5344CB8AC3E}">
        <p14:creationId xmlns:p14="http://schemas.microsoft.com/office/powerpoint/2010/main" val="5473150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86</a:t>
            </a:fld>
            <a:endParaRPr lang="en-GB" altLang="en-US"/>
          </a:p>
        </p:txBody>
      </p:sp>
    </p:spTree>
    <p:extLst>
      <p:ext uri="{BB962C8B-B14F-4D97-AF65-F5344CB8AC3E}">
        <p14:creationId xmlns:p14="http://schemas.microsoft.com/office/powerpoint/2010/main" val="38028954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87</a:t>
            </a:fld>
            <a:endParaRPr lang="en-GB" altLang="en-US"/>
          </a:p>
        </p:txBody>
      </p:sp>
    </p:spTree>
    <p:extLst>
      <p:ext uri="{BB962C8B-B14F-4D97-AF65-F5344CB8AC3E}">
        <p14:creationId xmlns:p14="http://schemas.microsoft.com/office/powerpoint/2010/main" val="37169789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88</a:t>
            </a:fld>
            <a:endParaRPr lang="en-GB" altLang="en-US"/>
          </a:p>
        </p:txBody>
      </p:sp>
    </p:spTree>
    <p:extLst>
      <p:ext uri="{BB962C8B-B14F-4D97-AF65-F5344CB8AC3E}">
        <p14:creationId xmlns:p14="http://schemas.microsoft.com/office/powerpoint/2010/main" val="14480401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89</a:t>
            </a:fld>
            <a:endParaRPr lang="en-GB" altLang="en-US"/>
          </a:p>
        </p:txBody>
      </p:sp>
    </p:spTree>
    <p:extLst>
      <p:ext uri="{BB962C8B-B14F-4D97-AF65-F5344CB8AC3E}">
        <p14:creationId xmlns:p14="http://schemas.microsoft.com/office/powerpoint/2010/main" val="3365171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5" name="Google Shape;625;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6" name="Google Shape;626;p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90</a:t>
            </a:fld>
            <a:endParaRPr lang="en-GB" altLang="en-US"/>
          </a:p>
        </p:txBody>
      </p:sp>
    </p:spTree>
    <p:extLst>
      <p:ext uri="{BB962C8B-B14F-4D97-AF65-F5344CB8AC3E}">
        <p14:creationId xmlns:p14="http://schemas.microsoft.com/office/powerpoint/2010/main" val="35354911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91</a:t>
            </a:fld>
            <a:endParaRPr lang="en-GB" altLang="en-US"/>
          </a:p>
        </p:txBody>
      </p:sp>
    </p:spTree>
    <p:extLst>
      <p:ext uri="{BB962C8B-B14F-4D97-AF65-F5344CB8AC3E}">
        <p14:creationId xmlns:p14="http://schemas.microsoft.com/office/powerpoint/2010/main" val="32556256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92</a:t>
            </a:fld>
            <a:endParaRPr lang="en-GB" altLang="en-US"/>
          </a:p>
        </p:txBody>
      </p:sp>
    </p:spTree>
    <p:extLst>
      <p:ext uri="{BB962C8B-B14F-4D97-AF65-F5344CB8AC3E}">
        <p14:creationId xmlns:p14="http://schemas.microsoft.com/office/powerpoint/2010/main" val="24082230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93</a:t>
            </a:fld>
            <a:endParaRPr lang="en-GB" altLang="en-US"/>
          </a:p>
        </p:txBody>
      </p:sp>
    </p:spTree>
    <p:extLst>
      <p:ext uri="{BB962C8B-B14F-4D97-AF65-F5344CB8AC3E}">
        <p14:creationId xmlns:p14="http://schemas.microsoft.com/office/powerpoint/2010/main" val="25466869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94</a:t>
            </a:fld>
            <a:endParaRPr lang="en-GB" altLang="en-US"/>
          </a:p>
        </p:txBody>
      </p:sp>
    </p:spTree>
    <p:extLst>
      <p:ext uri="{BB962C8B-B14F-4D97-AF65-F5344CB8AC3E}">
        <p14:creationId xmlns:p14="http://schemas.microsoft.com/office/powerpoint/2010/main" val="5899114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95</a:t>
            </a:fld>
            <a:endParaRPr lang="en-GB" altLang="en-US"/>
          </a:p>
        </p:txBody>
      </p:sp>
    </p:spTree>
    <p:extLst>
      <p:ext uri="{BB962C8B-B14F-4D97-AF65-F5344CB8AC3E}">
        <p14:creationId xmlns:p14="http://schemas.microsoft.com/office/powerpoint/2010/main" val="24917661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96</a:t>
            </a:fld>
            <a:endParaRPr lang="en-GB" altLang="en-US"/>
          </a:p>
        </p:txBody>
      </p:sp>
    </p:spTree>
    <p:extLst>
      <p:ext uri="{BB962C8B-B14F-4D97-AF65-F5344CB8AC3E}">
        <p14:creationId xmlns:p14="http://schemas.microsoft.com/office/powerpoint/2010/main" val="5826325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97</a:t>
            </a:fld>
            <a:endParaRPr lang="en-GB" altLang="en-US"/>
          </a:p>
        </p:txBody>
      </p:sp>
    </p:spTree>
    <p:extLst>
      <p:ext uri="{BB962C8B-B14F-4D97-AF65-F5344CB8AC3E}">
        <p14:creationId xmlns:p14="http://schemas.microsoft.com/office/powerpoint/2010/main" val="5817613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98</a:t>
            </a:fld>
            <a:endParaRPr lang="en-GB" altLang="en-US"/>
          </a:p>
        </p:txBody>
      </p:sp>
    </p:spTree>
    <p:extLst>
      <p:ext uri="{BB962C8B-B14F-4D97-AF65-F5344CB8AC3E}">
        <p14:creationId xmlns:p14="http://schemas.microsoft.com/office/powerpoint/2010/main" val="8395257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99</a:t>
            </a:fld>
            <a:endParaRPr lang="en-GB" altLang="en-US"/>
          </a:p>
        </p:txBody>
      </p:sp>
    </p:spTree>
    <p:extLst>
      <p:ext uri="{BB962C8B-B14F-4D97-AF65-F5344CB8AC3E}">
        <p14:creationId xmlns:p14="http://schemas.microsoft.com/office/powerpoint/2010/main" val="830199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8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81"/>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8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1400"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1400"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1400"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1400"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1400"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1400"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1400"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1"/>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91"/>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9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91"/>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9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84"/>
        <p:cNvGrpSpPr/>
        <p:nvPr/>
      </p:nvGrpSpPr>
      <p:grpSpPr>
        <a:xfrm>
          <a:off x="0" y="0"/>
          <a:ext cx="0" cy="0"/>
          <a:chOff x="0" y="0"/>
          <a:chExt cx="0" cy="0"/>
        </a:xfrm>
      </p:grpSpPr>
      <p:sp>
        <p:nvSpPr>
          <p:cNvPr id="85" name="Google Shape;85;p9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6" name="Google Shape;86;p9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9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9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92"/>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9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8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 name="Google Shape;21;p8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 name="Google Shape;22;p8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82"/>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8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1400"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1400"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1400"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1400"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1400"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1400"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1400"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8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3" name="Google Shape;33;p8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chemeClr val="dk1"/>
              </a:buClr>
              <a:buSzPts val="2000"/>
              <a:buFont typeface="Arial"/>
              <a:buNone/>
              <a:defRPr sz="2000"/>
            </a:lvl1pPr>
            <a:lvl2pPr marL="914400" lvl="1" indent="-228600" algn="l">
              <a:spcBef>
                <a:spcPts val="360"/>
              </a:spcBef>
              <a:spcAft>
                <a:spcPts val="0"/>
              </a:spcAft>
              <a:buClr>
                <a:schemeClr val="dk1"/>
              </a:buClr>
              <a:buSzPts val="1800"/>
              <a:buFont typeface="Arial"/>
              <a:buNone/>
              <a:defRPr sz="1800"/>
            </a:lvl2pPr>
            <a:lvl3pPr marL="1371600" lvl="2" indent="-228600" algn="l">
              <a:spcBef>
                <a:spcPts val="320"/>
              </a:spcBef>
              <a:spcAft>
                <a:spcPts val="0"/>
              </a:spcAft>
              <a:buClr>
                <a:schemeClr val="dk1"/>
              </a:buClr>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
        <p:nvSpPr>
          <p:cNvPr id="34" name="Google Shape;34;p8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4"/>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8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8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 name="Google Shape;39;p8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Arial"/>
              <a:buChar char="•"/>
              <a:defRPr sz="2800"/>
            </a:lvl1pPr>
            <a:lvl2pPr marL="914400" lvl="1" indent="-381000" algn="l">
              <a:spcBef>
                <a:spcPts val="48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40" name="Google Shape;40;p8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Arial"/>
              <a:buChar char="•"/>
              <a:defRPr sz="2800"/>
            </a:lvl1pPr>
            <a:lvl2pPr marL="914400" lvl="1" indent="-381000" algn="l">
              <a:spcBef>
                <a:spcPts val="48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41" name="Google Shape;41;p8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5"/>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8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8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6" name="Google Shape;46;p8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Arial"/>
              <a:buNone/>
              <a:defRPr sz="2400" b="1"/>
            </a:lvl1pPr>
            <a:lvl2pPr marL="914400" lvl="1" indent="-228600" algn="l">
              <a:spcBef>
                <a:spcPts val="400"/>
              </a:spcBef>
              <a:spcAft>
                <a:spcPts val="0"/>
              </a:spcAft>
              <a:buClr>
                <a:schemeClr val="dk1"/>
              </a:buClr>
              <a:buSzPts val="2000"/>
              <a:buFont typeface="Arial"/>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47" name="Google Shape;47;p8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Arial"/>
              <a:buChar char="•"/>
              <a:defRPr sz="2400"/>
            </a:lvl1pPr>
            <a:lvl2pPr marL="914400" lvl="1" indent="-355600" algn="l">
              <a:spcBef>
                <a:spcPts val="400"/>
              </a:spcBef>
              <a:spcAft>
                <a:spcPts val="0"/>
              </a:spcAft>
              <a:buClr>
                <a:schemeClr val="dk1"/>
              </a:buClr>
              <a:buSzPts val="2000"/>
              <a:buFont typeface="Arial"/>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48" name="Google Shape;48;p8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Arial"/>
              <a:buNone/>
              <a:defRPr sz="2400" b="1"/>
            </a:lvl1pPr>
            <a:lvl2pPr marL="914400" lvl="1" indent="-228600" algn="l">
              <a:spcBef>
                <a:spcPts val="400"/>
              </a:spcBef>
              <a:spcAft>
                <a:spcPts val="0"/>
              </a:spcAft>
              <a:buClr>
                <a:schemeClr val="dk1"/>
              </a:buClr>
              <a:buSzPts val="2000"/>
              <a:buFont typeface="Arial"/>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49" name="Google Shape;49;p8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Arial"/>
              <a:buChar char="•"/>
              <a:defRPr sz="2400"/>
            </a:lvl1pPr>
            <a:lvl2pPr marL="914400" lvl="1" indent="-355600" algn="l">
              <a:spcBef>
                <a:spcPts val="400"/>
              </a:spcBef>
              <a:spcAft>
                <a:spcPts val="0"/>
              </a:spcAft>
              <a:buClr>
                <a:schemeClr val="dk1"/>
              </a:buClr>
              <a:buSzPts val="2000"/>
              <a:buFont typeface="Arial"/>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50" name="Google Shape;50;p8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86"/>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5" name="Google Shape;55;p8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7"/>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8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Font typeface="Arial"/>
              <a:buChar char="•"/>
              <a:defRPr sz="3200"/>
            </a:lvl1pPr>
            <a:lvl2pPr marL="914400" lvl="1" indent="-406400" algn="l">
              <a:spcBef>
                <a:spcPts val="560"/>
              </a:spcBef>
              <a:spcAft>
                <a:spcPts val="0"/>
              </a:spcAft>
              <a:buClr>
                <a:schemeClr val="dk1"/>
              </a:buClr>
              <a:buSzPts val="2800"/>
              <a:buFont typeface="Arial"/>
              <a:buChar char="–"/>
              <a:defRPr sz="2800"/>
            </a:lvl2pPr>
            <a:lvl3pPr marL="1371600" lvl="2" indent="-381000" algn="l">
              <a:spcBef>
                <a:spcPts val="480"/>
              </a:spcBef>
              <a:spcAft>
                <a:spcPts val="0"/>
              </a:spcAft>
              <a:buClr>
                <a:schemeClr val="dk1"/>
              </a:buClr>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61" name="Google Shape;61;p8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Arial"/>
              <a:buNone/>
              <a:defRPr sz="1400"/>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62" name="Google Shape;62;p8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8"/>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8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7" name="Google Shape;67;p89"/>
          <p:cNvSpPr>
            <a:spLocks noGrp="1"/>
          </p:cNvSpPr>
          <p:nvPr>
            <p:ph type="pic" idx="2"/>
          </p:nvPr>
        </p:nvSpPr>
        <p:spPr>
          <a:xfrm>
            <a:off x="1792288" y="612775"/>
            <a:ext cx="5486400" cy="4114800"/>
          </a:xfrm>
          <a:prstGeom prst="rect">
            <a:avLst/>
          </a:prstGeom>
          <a:noFill/>
          <a:ln>
            <a:noFill/>
          </a:ln>
        </p:spPr>
      </p:sp>
      <p:sp>
        <p:nvSpPr>
          <p:cNvPr id="68" name="Google Shape;68;p8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Arial"/>
              <a:buNone/>
              <a:defRPr sz="1400"/>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69" name="Google Shape;69;p8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89"/>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8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4" name="Google Shape;74;p90"/>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9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90"/>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11" name="Google Shape;11;p8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8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80"/>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8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4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4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4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4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4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4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4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ancsxiaoz@google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t.co/4ftYom0i"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pandas.pydata.org/pandas-docs/stable/generated/pandas.DataFrame.groupby.html"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hyperlink" Target="http://docs.python.org/3/library/codecs.html#standard-encoding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pandas.pydata.org/pandas-docs/stable/generated/pandas.DataFrame.apply.html"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homes.cs.washington.edu/~mausam/papers/emnlp11.pdf"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data.cityofnewyork.us/Housing-Development/DOB-Violations/3h2n-5cm9"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docs.python.org/3.6/library/datetime.html"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
          <p:cNvSpPr txBox="1">
            <a:spLocks noGrp="1"/>
          </p:cNvSpPr>
          <p:nvPr>
            <p:ph type="ctrTitle" idx="4294967295"/>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i="0" u="none" strike="noStrike" cap="none" dirty="0">
                <a:solidFill>
                  <a:schemeClr val="dk2"/>
                </a:solidFill>
                <a:latin typeface="Arial"/>
                <a:ea typeface="Arial"/>
                <a:cs typeface="Arial"/>
                <a:sym typeface="Arial"/>
              </a:rPr>
              <a:t>NLP 220 </a:t>
            </a:r>
            <a:br>
              <a:rPr lang="en-US" sz="3200" b="0" i="0" u="none" strike="noStrike" cap="none" dirty="0">
                <a:solidFill>
                  <a:schemeClr val="dk2"/>
                </a:solidFill>
                <a:latin typeface="Arial"/>
                <a:ea typeface="Arial"/>
                <a:cs typeface="Arial"/>
                <a:sym typeface="Arial"/>
              </a:rPr>
            </a:br>
            <a:r>
              <a:rPr lang="en-US" sz="3200" b="0" i="0" u="none" strike="noStrike" cap="none" dirty="0">
                <a:solidFill>
                  <a:schemeClr val="dk2"/>
                </a:solidFill>
                <a:latin typeface="Arial"/>
                <a:ea typeface="Arial"/>
                <a:cs typeface="Arial"/>
                <a:sym typeface="Arial"/>
              </a:rPr>
              <a:t>Data Science and Machine Learning Fundamentals</a:t>
            </a:r>
            <a:br>
              <a:rPr lang="en-US" sz="3200" b="0" i="0" u="none" strike="noStrike" cap="none" dirty="0">
                <a:solidFill>
                  <a:schemeClr val="dk2"/>
                </a:solidFill>
                <a:latin typeface="Arial"/>
                <a:ea typeface="Arial"/>
                <a:cs typeface="Arial"/>
                <a:sym typeface="Arial"/>
              </a:rPr>
            </a:br>
            <a:br>
              <a:rPr lang="en-US" sz="3200" b="0" i="0" u="none" strike="noStrike" cap="none" dirty="0">
                <a:solidFill>
                  <a:schemeClr val="dk2"/>
                </a:solidFill>
                <a:latin typeface="Arial"/>
                <a:ea typeface="Arial"/>
                <a:cs typeface="Arial"/>
                <a:sym typeface="Arial"/>
              </a:rPr>
            </a:br>
            <a:r>
              <a:rPr lang="en-US" sz="3200" b="0" i="0" u="none" strike="noStrike" cap="none" dirty="0">
                <a:solidFill>
                  <a:schemeClr val="dk2"/>
                </a:solidFill>
                <a:latin typeface="Arial"/>
                <a:ea typeface="Arial"/>
                <a:cs typeface="Arial"/>
                <a:sym typeface="Arial"/>
              </a:rPr>
              <a:t>Lecture 13</a:t>
            </a:r>
            <a:endParaRPr sz="3200" b="0" i="0" u="none" strike="noStrike" cap="none" dirty="0">
              <a:solidFill>
                <a:schemeClr val="dk2"/>
              </a:solidFill>
              <a:latin typeface="Arial"/>
              <a:ea typeface="Arial"/>
              <a:cs typeface="Arial"/>
              <a:sym typeface="Arial"/>
            </a:endParaRPr>
          </a:p>
        </p:txBody>
      </p:sp>
      <p:sp>
        <p:nvSpPr>
          <p:cNvPr id="96" name="Google Shape;96;p1"/>
          <p:cNvSpPr txBox="1">
            <a:spLocks noGrp="1"/>
          </p:cNvSpPr>
          <p:nvPr>
            <p:ph type="subTitle" idx="4294967295"/>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800"/>
              <a:buFont typeface="Arial"/>
              <a:buNone/>
            </a:pPr>
            <a:endParaRPr sz="2800" b="0" i="0" u="none" strike="noStrike" cap="none" dirty="0">
              <a:solidFill>
                <a:schemeClr val="hlink"/>
              </a:solidFill>
              <a:latin typeface="Arial"/>
              <a:ea typeface="Arial"/>
              <a:cs typeface="Arial"/>
              <a:sym typeface="Arial"/>
            </a:endParaRPr>
          </a:p>
          <a:p>
            <a:pPr marL="0" marR="0" lvl="0" indent="0" algn="ctr" rtl="0">
              <a:spcBef>
                <a:spcPts val="560"/>
              </a:spcBef>
              <a:spcAft>
                <a:spcPts val="0"/>
              </a:spcAft>
              <a:buClr>
                <a:schemeClr val="hlink"/>
              </a:buClr>
              <a:buSzPts val="2800"/>
              <a:buFont typeface="Arial"/>
              <a:buNone/>
            </a:pPr>
            <a:r>
              <a:rPr lang="en-US" sz="2800" b="0" i="0" u="none" strike="noStrike" cap="none" dirty="0">
                <a:solidFill>
                  <a:schemeClr val="hlink"/>
                </a:solidFill>
                <a:latin typeface="Arial"/>
                <a:ea typeface="Arial"/>
                <a:cs typeface="Arial"/>
                <a:sym typeface="Arial"/>
              </a:rPr>
              <a:t>Jalal Mahmud</a:t>
            </a:r>
            <a:endParaRPr dirty="0"/>
          </a:p>
          <a:p>
            <a:pPr marL="0" marR="0" lvl="0" indent="0" algn="ctr" rtl="0">
              <a:spcBef>
                <a:spcPts val="560"/>
              </a:spcBef>
              <a:spcAft>
                <a:spcPts val="0"/>
              </a:spcAft>
              <a:buClr>
                <a:schemeClr val="hlink"/>
              </a:buClr>
              <a:buSzPts val="2800"/>
              <a:buFont typeface="Arial"/>
              <a:buNone/>
            </a:pPr>
            <a:r>
              <a:rPr lang="en-US" sz="2800" b="0" i="0" u="sng" strike="noStrike" cap="none" dirty="0" err="1">
                <a:solidFill>
                  <a:schemeClr val="hlink"/>
                </a:solidFill>
                <a:latin typeface="Arial"/>
                <a:ea typeface="Arial"/>
                <a:cs typeface="Arial"/>
                <a:sym typeface="Arial"/>
                <a:hlinkClick r:id="rId3"/>
              </a:rPr>
              <a:t>jumahmud@</a:t>
            </a:r>
            <a:r>
              <a:rPr lang="en-US" sz="2800" b="0" i="0" u="none" strike="noStrike" cap="none" dirty="0" err="1">
                <a:solidFill>
                  <a:schemeClr val="hlink"/>
                </a:solidFill>
                <a:latin typeface="Arial"/>
                <a:ea typeface="Arial"/>
                <a:cs typeface="Arial"/>
                <a:sym typeface="Arial"/>
              </a:rPr>
              <a:t>ucsc.edu</a:t>
            </a:r>
            <a:endParaRPr sz="2800" b="0" i="0" u="none" strike="noStrike" cap="none" dirty="0">
              <a:solidFill>
                <a:schemeClr val="hlink"/>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56"/>
          <p:cNvSpPr txBox="1">
            <a:spLocks noGrp="1"/>
          </p:cNvSpPr>
          <p:nvPr>
            <p:ph type="title"/>
          </p:nvPr>
        </p:nvSpPr>
        <p:spPr>
          <a:xfrm>
            <a:off x="424833" y="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b="1">
                <a:solidFill>
                  <a:schemeClr val="accent2"/>
                </a:solidFill>
              </a:rPr>
              <a:t>Contraction Replacement</a:t>
            </a:r>
            <a:endParaRPr sz="4000" b="1">
              <a:solidFill>
                <a:schemeClr val="accent2"/>
              </a:solidFill>
            </a:endParaRPr>
          </a:p>
        </p:txBody>
      </p:sp>
      <p:sp>
        <p:nvSpPr>
          <p:cNvPr id="639" name="Google Shape;639;p56"/>
          <p:cNvSpPr/>
          <p:nvPr/>
        </p:nvSpPr>
        <p:spPr>
          <a:xfrm>
            <a:off x="302840" y="1054477"/>
            <a:ext cx="851763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640" name="Google Shape;640;p5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228600" algn="l" rtl="0">
              <a:spcBef>
                <a:spcPts val="0"/>
              </a:spcBef>
              <a:spcAft>
                <a:spcPts val="0"/>
              </a:spcAft>
              <a:buClr>
                <a:schemeClr val="dk1"/>
              </a:buClr>
              <a:buSzPts val="1800"/>
              <a:buFont typeface="Arial"/>
              <a:buNone/>
            </a:pPr>
            <a:endParaRPr sz="1800"/>
          </a:p>
          <a:p>
            <a:pPr marL="342900" lvl="0" indent="-228600" algn="l" rtl="0">
              <a:spcBef>
                <a:spcPts val="360"/>
              </a:spcBef>
              <a:spcAft>
                <a:spcPts val="0"/>
              </a:spcAft>
              <a:buClr>
                <a:schemeClr val="dk1"/>
              </a:buClr>
              <a:buSzPts val="1800"/>
              <a:buFont typeface="Arial"/>
              <a:buNone/>
            </a:pPr>
            <a:endParaRPr sz="1800"/>
          </a:p>
        </p:txBody>
      </p:sp>
      <p:sp>
        <p:nvSpPr>
          <p:cNvPr id="641" name="Google Shape;641;p56"/>
          <p:cNvSpPr/>
          <p:nvPr/>
        </p:nvSpPr>
        <p:spPr>
          <a:xfrm>
            <a:off x="827584" y="1054477"/>
            <a:ext cx="6984776" cy="70173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Contraction Replacement</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Few of the contractions used are:- </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lt2"/>
                </a:solidFill>
                <a:latin typeface="Arial"/>
                <a:ea typeface="Arial"/>
                <a:cs typeface="Arial"/>
                <a:sym typeface="Arial"/>
              </a:rPr>
              <a:t>n't --&gt; not 'll --&gt; will 's --&gt; is 'd --&gt; would 'm --&gt; am 've --&gt; have 're --&gt; are</a:t>
            </a:r>
            <a:br>
              <a:rPr lang="en-US" sz="1800">
                <a:solidFill>
                  <a:schemeClr val="lt2"/>
                </a:solidFill>
                <a:latin typeface="Arial"/>
                <a:ea typeface="Arial"/>
                <a:cs typeface="Arial"/>
                <a:sym typeface="Arial"/>
              </a:rPr>
            </a:br>
            <a:endParaRPr sz="1800">
              <a:solidFill>
                <a:schemeClr val="lt2"/>
              </a:solidFill>
              <a:latin typeface="Arial"/>
              <a:ea typeface="Arial"/>
              <a:cs typeface="Arial"/>
              <a:sym typeface="Arial"/>
            </a:endParaRPr>
          </a:p>
          <a:p>
            <a:pPr marL="0" marR="0" lvl="0" indent="0" algn="l" rtl="0">
              <a:spcBef>
                <a:spcPts val="0"/>
              </a:spcBef>
              <a:spcAft>
                <a:spcPts val="0"/>
              </a:spcAft>
              <a:buNone/>
            </a:pPr>
            <a:r>
              <a:rPr lang="en-US" sz="1800">
                <a:solidFill>
                  <a:schemeClr val="lt2"/>
                </a:solidFill>
                <a:latin typeface="Arial"/>
                <a:ea typeface="Arial"/>
                <a:cs typeface="Arial"/>
                <a:sym typeface="Arial"/>
              </a:rPr>
              <a:t>#dictionary consisting of the contraction and the actual value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Apos_dict={</a:t>
            </a:r>
            <a:r>
              <a:rPr lang="en-US" sz="1800" i="1">
                <a:solidFill>
                  <a:schemeClr val="dk1"/>
                </a:solidFill>
                <a:latin typeface="Arial"/>
                <a:ea typeface="Arial"/>
                <a:cs typeface="Arial"/>
                <a:sym typeface="Arial"/>
              </a:rPr>
              <a:t>"'s"</a:t>
            </a:r>
            <a:r>
              <a:rPr lang="en-US" sz="1800">
                <a:solidFill>
                  <a:schemeClr val="dk1"/>
                </a:solidFill>
                <a:latin typeface="Arial"/>
                <a:ea typeface="Arial"/>
                <a:cs typeface="Arial"/>
                <a:sym typeface="Arial"/>
              </a:rPr>
              <a:t>:</a:t>
            </a:r>
            <a:r>
              <a:rPr lang="en-US" sz="1800" i="1">
                <a:solidFill>
                  <a:schemeClr val="dk1"/>
                </a:solidFill>
                <a:latin typeface="Arial"/>
                <a:ea typeface="Arial"/>
                <a:cs typeface="Arial"/>
                <a:sym typeface="Arial"/>
              </a:rPr>
              <a:t>" is"</a:t>
            </a:r>
            <a:r>
              <a:rPr lang="en-US" sz="1800">
                <a:solidFill>
                  <a:schemeClr val="dk1"/>
                </a:solidFill>
                <a:latin typeface="Arial"/>
                <a:ea typeface="Arial"/>
                <a:cs typeface="Arial"/>
                <a:sym typeface="Arial"/>
              </a:rPr>
              <a:t>,</a:t>
            </a:r>
            <a:r>
              <a:rPr lang="en-US" sz="1800" i="1">
                <a:solidFill>
                  <a:schemeClr val="dk1"/>
                </a:solidFill>
                <a:latin typeface="Arial"/>
                <a:ea typeface="Arial"/>
                <a:cs typeface="Arial"/>
                <a:sym typeface="Arial"/>
              </a:rPr>
              <a:t>"n't"</a:t>
            </a:r>
            <a:r>
              <a:rPr lang="en-US" sz="1800">
                <a:solidFill>
                  <a:schemeClr val="dk1"/>
                </a:solidFill>
                <a:latin typeface="Arial"/>
                <a:ea typeface="Arial"/>
                <a:cs typeface="Arial"/>
                <a:sym typeface="Arial"/>
              </a:rPr>
              <a:t>:</a:t>
            </a:r>
            <a:r>
              <a:rPr lang="en-US" sz="1800" i="1">
                <a:solidFill>
                  <a:schemeClr val="dk1"/>
                </a:solidFill>
                <a:latin typeface="Arial"/>
                <a:ea typeface="Arial"/>
                <a:cs typeface="Arial"/>
                <a:sym typeface="Arial"/>
              </a:rPr>
              <a:t>" not"</a:t>
            </a:r>
            <a:r>
              <a:rPr lang="en-US" sz="1800">
                <a:solidFill>
                  <a:schemeClr val="dk1"/>
                </a:solidFill>
                <a:latin typeface="Arial"/>
                <a:ea typeface="Arial"/>
                <a:cs typeface="Arial"/>
                <a:sym typeface="Arial"/>
              </a:rPr>
              <a:t>,</a:t>
            </a:r>
            <a:r>
              <a:rPr lang="en-US" sz="1800" i="1">
                <a:solidFill>
                  <a:schemeClr val="dk1"/>
                </a:solidFill>
                <a:latin typeface="Arial"/>
                <a:ea typeface="Arial"/>
                <a:cs typeface="Arial"/>
                <a:sym typeface="Arial"/>
              </a:rPr>
              <a:t>"'m"</a:t>
            </a:r>
            <a:r>
              <a:rPr lang="en-US" sz="1800">
                <a:solidFill>
                  <a:schemeClr val="dk1"/>
                </a:solidFill>
                <a:latin typeface="Arial"/>
                <a:ea typeface="Arial"/>
                <a:cs typeface="Arial"/>
                <a:sym typeface="Arial"/>
              </a:rPr>
              <a:t>:</a:t>
            </a:r>
            <a:r>
              <a:rPr lang="en-US" sz="1800" i="1">
                <a:solidFill>
                  <a:schemeClr val="dk1"/>
                </a:solidFill>
                <a:latin typeface="Arial"/>
                <a:ea typeface="Arial"/>
                <a:cs typeface="Arial"/>
                <a:sym typeface="Arial"/>
              </a:rPr>
              <a:t>" am"</a:t>
            </a:r>
            <a:r>
              <a:rPr lang="en-US" sz="1800">
                <a:solidFill>
                  <a:schemeClr val="dk1"/>
                </a:solidFill>
                <a:latin typeface="Arial"/>
                <a:ea typeface="Arial"/>
                <a:cs typeface="Arial"/>
                <a:sym typeface="Arial"/>
              </a:rPr>
              <a:t>,</a:t>
            </a:r>
            <a:r>
              <a:rPr lang="en-US" sz="1800" i="1">
                <a:solidFill>
                  <a:schemeClr val="dk1"/>
                </a:solidFill>
                <a:latin typeface="Arial"/>
                <a:ea typeface="Arial"/>
                <a:cs typeface="Arial"/>
                <a:sym typeface="Arial"/>
              </a:rPr>
              <a:t>"'</a:t>
            </a:r>
            <a:r>
              <a:rPr lang="en-US" sz="1800" i="1" u="sng">
                <a:solidFill>
                  <a:schemeClr val="dk1"/>
                </a:solidFill>
                <a:latin typeface="Arial"/>
                <a:ea typeface="Arial"/>
                <a:cs typeface="Arial"/>
                <a:sym typeface="Arial"/>
              </a:rPr>
              <a:t>ll</a:t>
            </a:r>
            <a:r>
              <a:rPr lang="en-US" sz="1800" i="1">
                <a:solidFill>
                  <a:schemeClr val="dk1"/>
                </a:solidFill>
                <a:latin typeface="Arial"/>
                <a:ea typeface="Arial"/>
                <a:cs typeface="Arial"/>
                <a:sym typeface="Arial"/>
              </a:rPr>
              <a:t>"</a:t>
            </a:r>
            <a:r>
              <a:rPr lang="en-US" sz="1800">
                <a:solidFill>
                  <a:schemeClr val="dk1"/>
                </a:solidFill>
                <a:latin typeface="Arial"/>
                <a:ea typeface="Arial"/>
                <a:cs typeface="Arial"/>
                <a:sym typeface="Arial"/>
              </a:rPr>
              <a:t>:</a:t>
            </a:r>
            <a:r>
              <a:rPr lang="en-US" sz="1800" i="1">
                <a:solidFill>
                  <a:schemeClr val="dk1"/>
                </a:solidFill>
                <a:latin typeface="Arial"/>
                <a:ea typeface="Arial"/>
                <a:cs typeface="Arial"/>
                <a:sym typeface="Arial"/>
              </a:rPr>
              <a:t>" will"</a:t>
            </a: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r>
              <a:rPr lang="en-US" sz="1800" i="1">
                <a:solidFill>
                  <a:schemeClr val="dk1"/>
                </a:solidFill>
                <a:latin typeface="Arial"/>
                <a:ea typeface="Arial"/>
                <a:cs typeface="Arial"/>
                <a:sym typeface="Arial"/>
              </a:rPr>
              <a:t>"'d"</a:t>
            </a:r>
            <a:r>
              <a:rPr lang="en-US" sz="1800">
                <a:solidFill>
                  <a:schemeClr val="dk1"/>
                </a:solidFill>
                <a:latin typeface="Arial"/>
                <a:ea typeface="Arial"/>
                <a:cs typeface="Arial"/>
                <a:sym typeface="Arial"/>
              </a:rPr>
              <a:t>:</a:t>
            </a:r>
            <a:r>
              <a:rPr lang="en-US" sz="1800" i="1">
                <a:solidFill>
                  <a:schemeClr val="dk1"/>
                </a:solidFill>
                <a:latin typeface="Arial"/>
                <a:ea typeface="Arial"/>
                <a:cs typeface="Arial"/>
                <a:sym typeface="Arial"/>
              </a:rPr>
              <a:t>" would"</a:t>
            </a:r>
            <a:r>
              <a:rPr lang="en-US" sz="1800">
                <a:solidFill>
                  <a:schemeClr val="dk1"/>
                </a:solidFill>
                <a:latin typeface="Arial"/>
                <a:ea typeface="Arial"/>
                <a:cs typeface="Arial"/>
                <a:sym typeface="Arial"/>
              </a:rPr>
              <a:t>,</a:t>
            </a:r>
            <a:r>
              <a:rPr lang="en-US" sz="1800" i="1">
                <a:solidFill>
                  <a:schemeClr val="dk1"/>
                </a:solidFill>
                <a:latin typeface="Arial"/>
                <a:ea typeface="Arial"/>
                <a:cs typeface="Arial"/>
                <a:sym typeface="Arial"/>
              </a:rPr>
              <a:t>"'</a:t>
            </a:r>
            <a:r>
              <a:rPr lang="en-US" sz="1800" i="1" u="sng">
                <a:solidFill>
                  <a:schemeClr val="dk1"/>
                </a:solidFill>
                <a:latin typeface="Arial"/>
                <a:ea typeface="Arial"/>
                <a:cs typeface="Arial"/>
                <a:sym typeface="Arial"/>
              </a:rPr>
              <a:t>ve</a:t>
            </a:r>
            <a:r>
              <a:rPr lang="en-US" sz="1800" i="1">
                <a:solidFill>
                  <a:schemeClr val="dk1"/>
                </a:solidFill>
                <a:latin typeface="Arial"/>
                <a:ea typeface="Arial"/>
                <a:cs typeface="Arial"/>
                <a:sym typeface="Arial"/>
              </a:rPr>
              <a:t>"</a:t>
            </a:r>
            <a:r>
              <a:rPr lang="en-US" sz="1800">
                <a:solidFill>
                  <a:schemeClr val="dk1"/>
                </a:solidFill>
                <a:latin typeface="Arial"/>
                <a:ea typeface="Arial"/>
                <a:cs typeface="Arial"/>
                <a:sym typeface="Arial"/>
              </a:rPr>
              <a:t>:</a:t>
            </a:r>
            <a:r>
              <a:rPr lang="en-US" sz="1800" i="1">
                <a:solidFill>
                  <a:schemeClr val="dk1"/>
                </a:solidFill>
                <a:latin typeface="Arial"/>
                <a:ea typeface="Arial"/>
                <a:cs typeface="Arial"/>
                <a:sym typeface="Arial"/>
              </a:rPr>
              <a:t>" have"</a:t>
            </a:r>
            <a:r>
              <a:rPr lang="en-US" sz="1800">
                <a:solidFill>
                  <a:schemeClr val="dk1"/>
                </a:solidFill>
                <a:latin typeface="Arial"/>
                <a:ea typeface="Arial"/>
                <a:cs typeface="Arial"/>
                <a:sym typeface="Arial"/>
              </a:rPr>
              <a:t>,</a:t>
            </a:r>
            <a:r>
              <a:rPr lang="en-US" sz="1800" i="1">
                <a:solidFill>
                  <a:schemeClr val="dk1"/>
                </a:solidFill>
                <a:latin typeface="Arial"/>
                <a:ea typeface="Arial"/>
                <a:cs typeface="Arial"/>
                <a:sym typeface="Arial"/>
              </a:rPr>
              <a:t>"'re"</a:t>
            </a:r>
            <a:r>
              <a:rPr lang="en-US" sz="1800">
                <a:solidFill>
                  <a:schemeClr val="dk1"/>
                </a:solidFill>
                <a:latin typeface="Arial"/>
                <a:ea typeface="Arial"/>
                <a:cs typeface="Arial"/>
                <a:sym typeface="Arial"/>
              </a:rPr>
              <a:t>:</a:t>
            </a:r>
            <a:r>
              <a:rPr lang="en-US" sz="1800" i="1">
                <a:solidFill>
                  <a:schemeClr val="dk1"/>
                </a:solidFill>
                <a:latin typeface="Arial"/>
                <a:ea typeface="Arial"/>
                <a:cs typeface="Arial"/>
                <a:sym typeface="Arial"/>
              </a:rPr>
              <a:t>" are"</a:t>
            </a: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lt2"/>
                </a:solidFill>
                <a:latin typeface="Arial"/>
                <a:ea typeface="Arial"/>
                <a:cs typeface="Arial"/>
                <a:sym typeface="Arial"/>
              </a:rPr>
              <a:t>#replace the contractions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for key,value in Apos_dict.items():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if key in tweet: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tweet=tweet.replace(key,value)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print(</a:t>
            </a:r>
            <a:r>
              <a:rPr lang="en-US" sz="1800" i="1">
                <a:solidFill>
                  <a:schemeClr val="dk1"/>
                </a:solidFill>
                <a:latin typeface="Arial"/>
                <a:ea typeface="Arial"/>
                <a:cs typeface="Arial"/>
                <a:sym typeface="Arial"/>
              </a:rPr>
              <a:t>"After Contraction replacement the </a:t>
            </a:r>
            <a:r>
              <a:rPr lang="en-US" sz="1800" i="1" u="sng">
                <a:solidFill>
                  <a:schemeClr val="dk1"/>
                </a:solidFill>
                <a:latin typeface="Arial"/>
                <a:ea typeface="Arial"/>
                <a:cs typeface="Arial"/>
                <a:sym typeface="Arial"/>
              </a:rPr>
              <a:t>tweet</a:t>
            </a:r>
            <a:r>
              <a:rPr lang="en-US" sz="1800" i="1">
                <a:solidFill>
                  <a:schemeClr val="dk1"/>
                </a:solidFill>
                <a:latin typeface="Arial"/>
                <a:ea typeface="Arial"/>
                <a:cs typeface="Arial"/>
                <a:sym typeface="Arial"/>
              </a:rPr>
              <a:t> is:-\n{}"</a:t>
            </a:r>
            <a:r>
              <a:rPr lang="en-US" sz="1800">
                <a:solidFill>
                  <a:schemeClr val="dk1"/>
                </a:solidFill>
                <a:latin typeface="Arial"/>
                <a:ea typeface="Arial"/>
                <a:cs typeface="Arial"/>
                <a:sym typeface="Arial"/>
              </a:rPr>
              <a:t>.format(tweet))</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2" name="Google Shape;642;p5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a:xfrm>
            <a:off x="457200" y="53752"/>
            <a:ext cx="8229600" cy="1143000"/>
          </a:xfrm>
        </p:spPr>
        <p:txBody>
          <a:bodyPr/>
          <a:lstStyle/>
          <a:p>
            <a:r>
              <a:rPr lang="en-US" b="1" dirty="0">
                <a:solidFill>
                  <a:schemeClr val="accent2"/>
                </a:solidFill>
              </a:rPr>
              <a:t>Uniformity &amp; Data Accuracy  </a:t>
            </a:r>
          </a:p>
        </p:txBody>
      </p:sp>
      <p:sp>
        <p:nvSpPr>
          <p:cNvPr id="2" name="Rectangle 1">
            <a:extLst>
              <a:ext uri="{FF2B5EF4-FFF2-40B4-BE49-F238E27FC236}">
                <a16:creationId xmlns:a16="http://schemas.microsoft.com/office/drawing/2014/main" id="{C4642E75-A8C5-D846-8B66-2EE6309D56DA}"/>
              </a:ext>
            </a:extLst>
          </p:cNvPr>
          <p:cNvSpPr/>
          <p:nvPr/>
        </p:nvSpPr>
        <p:spPr>
          <a:xfrm>
            <a:off x="827584" y="1397675"/>
            <a:ext cx="7704856" cy="646331"/>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706F6602-14AD-6D40-9441-0857380DE873}"/>
              </a:ext>
            </a:extLst>
          </p:cNvPr>
          <p:cNvSpPr/>
          <p:nvPr/>
        </p:nvSpPr>
        <p:spPr>
          <a:xfrm>
            <a:off x="971600" y="1411548"/>
            <a:ext cx="7560840" cy="4524315"/>
          </a:xfrm>
          <a:prstGeom prst="rect">
            <a:avLst/>
          </a:prstGeom>
        </p:spPr>
        <p:txBody>
          <a:bodyPr wrap="square">
            <a:spAutoFit/>
          </a:bodyPr>
          <a:lstStyle/>
          <a:p>
            <a:pPr marL="285750" indent="-285750">
              <a:buFont typeface="Arial" panose="020B0604020202020204" pitchFamily="34" charset="0"/>
              <a:buChar char="•"/>
            </a:pPr>
            <a:r>
              <a:rPr lang="en-US" dirty="0"/>
              <a:t>Values in a dataset should be the correct datatype, and they should also be uniform in </a:t>
            </a:r>
            <a:r>
              <a:rPr lang="en-US" i="1" dirty="0"/>
              <a:t>units</a:t>
            </a:r>
            <a:r>
              <a:rPr lang="en-US" dirty="0"/>
              <a:t> as well.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some samples in a column are in miles-per-hour units while others are in kilometers-per-hour, then any analysis will be based on partially incorrect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Checking for data accuracy can be closely tied to the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user might enter a U.S. phone number as “000–000–0000”, which is the correct format and would pass any kind of regular expression, but it might not be a real phone number.</a:t>
            </a:r>
          </a:p>
          <a:p>
            <a:endParaRPr lang="en-US" dirty="0"/>
          </a:p>
          <a:p>
            <a:endParaRPr lang="en-US" dirty="0"/>
          </a:p>
        </p:txBody>
      </p:sp>
      <p:sp>
        <p:nvSpPr>
          <p:cNvPr id="4" name="Slide Number Placeholder 3">
            <a:extLst>
              <a:ext uri="{FF2B5EF4-FFF2-40B4-BE49-F238E27FC236}">
                <a16:creationId xmlns:a16="http://schemas.microsoft.com/office/drawing/2014/main" id="{422FD91D-BE8D-2043-A7A1-993D77B00F5C}"/>
              </a:ext>
            </a:extLst>
          </p:cNvPr>
          <p:cNvSpPr>
            <a:spLocks noGrp="1"/>
          </p:cNvSpPr>
          <p:nvPr>
            <p:ph type="sldNum" sz="quarter" idx="12"/>
          </p:nvPr>
        </p:nvSpPr>
        <p:spPr/>
        <p:txBody>
          <a:bodyPr/>
          <a:lstStyle/>
          <a:p>
            <a:pPr>
              <a:defRPr/>
            </a:pPr>
            <a:fld id="{740F825C-949B-974C-AB99-C3CE0C97A40B}" type="slidenum">
              <a:rPr lang="en-GB" altLang="en-US" smtClean="0"/>
              <a:pPr>
                <a:defRPr/>
              </a:pPr>
              <a:t>100</a:t>
            </a:fld>
            <a:endParaRPr lang="en-GB" altLang="en-US"/>
          </a:p>
        </p:txBody>
      </p:sp>
    </p:spTree>
    <p:extLst>
      <p:ext uri="{BB962C8B-B14F-4D97-AF65-F5344CB8AC3E}">
        <p14:creationId xmlns:p14="http://schemas.microsoft.com/office/powerpoint/2010/main" val="16040191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a:xfrm>
            <a:off x="457200" y="53752"/>
            <a:ext cx="8229600" cy="1143000"/>
          </a:xfrm>
        </p:spPr>
        <p:txBody>
          <a:bodyPr/>
          <a:lstStyle/>
          <a:p>
            <a:r>
              <a:rPr lang="en-US" b="1" dirty="0">
                <a:solidFill>
                  <a:schemeClr val="accent2"/>
                </a:solidFill>
              </a:rPr>
              <a:t>Fixing up formats </a:t>
            </a:r>
          </a:p>
        </p:txBody>
      </p:sp>
      <p:sp>
        <p:nvSpPr>
          <p:cNvPr id="2" name="Rectangle 1">
            <a:extLst>
              <a:ext uri="{FF2B5EF4-FFF2-40B4-BE49-F238E27FC236}">
                <a16:creationId xmlns:a16="http://schemas.microsoft.com/office/drawing/2014/main" id="{C4642E75-A8C5-D846-8B66-2EE6309D56DA}"/>
              </a:ext>
            </a:extLst>
          </p:cNvPr>
          <p:cNvSpPr/>
          <p:nvPr/>
        </p:nvSpPr>
        <p:spPr>
          <a:xfrm>
            <a:off x="827584" y="1397675"/>
            <a:ext cx="7704856" cy="646331"/>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706F6602-14AD-6D40-9441-0857380DE873}"/>
              </a:ext>
            </a:extLst>
          </p:cNvPr>
          <p:cNvSpPr/>
          <p:nvPr/>
        </p:nvSpPr>
        <p:spPr>
          <a:xfrm>
            <a:off x="971600" y="1411548"/>
            <a:ext cx="7560840" cy="2862322"/>
          </a:xfrm>
          <a:prstGeom prst="rect">
            <a:avLst/>
          </a:prstGeom>
        </p:spPr>
        <p:txBody>
          <a:bodyPr wrap="square">
            <a:spAutoFit/>
          </a:bodyPr>
          <a:lstStyle/>
          <a:p>
            <a:pPr marL="342900" indent="-342900">
              <a:buFont typeface="Arial" panose="020B0604020202020204" pitchFamily="34" charset="0"/>
              <a:buChar char="•"/>
            </a:pPr>
            <a:r>
              <a:rPr lang="en-US" sz="2000" dirty="0"/>
              <a:t>Often when data is saved or translated from one format to another, some data may not be translated correctly.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example,  The timestamp may contain numbers like 20090609231247 instead of timestamps in the expected format: 2009-06-09 23:12:47.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 typical job when it comes to cleaning data is correcting these types of issues.</a:t>
            </a:r>
          </a:p>
        </p:txBody>
      </p:sp>
      <p:sp>
        <p:nvSpPr>
          <p:cNvPr id="4" name="Slide Number Placeholder 3">
            <a:extLst>
              <a:ext uri="{FF2B5EF4-FFF2-40B4-BE49-F238E27FC236}">
                <a16:creationId xmlns:a16="http://schemas.microsoft.com/office/drawing/2014/main" id="{829AA376-ECE4-044A-9F31-4BEF8CD052BD}"/>
              </a:ext>
            </a:extLst>
          </p:cNvPr>
          <p:cNvSpPr>
            <a:spLocks noGrp="1"/>
          </p:cNvSpPr>
          <p:nvPr>
            <p:ph type="sldNum" sz="quarter" idx="12"/>
          </p:nvPr>
        </p:nvSpPr>
        <p:spPr/>
        <p:txBody>
          <a:bodyPr/>
          <a:lstStyle/>
          <a:p>
            <a:pPr>
              <a:defRPr/>
            </a:pPr>
            <a:fld id="{740F825C-949B-974C-AB99-C3CE0C97A40B}" type="slidenum">
              <a:rPr lang="en-GB" altLang="en-US" smtClean="0"/>
              <a:pPr>
                <a:defRPr/>
              </a:pPr>
              <a:t>101</a:t>
            </a:fld>
            <a:endParaRPr lang="en-GB" altLang="en-US"/>
          </a:p>
        </p:txBody>
      </p:sp>
    </p:spTree>
    <p:extLst>
      <p:ext uri="{BB962C8B-B14F-4D97-AF65-F5344CB8AC3E}">
        <p14:creationId xmlns:p14="http://schemas.microsoft.com/office/powerpoint/2010/main" val="24577237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a:xfrm>
            <a:off x="457200" y="449293"/>
            <a:ext cx="8229600" cy="1143000"/>
          </a:xfrm>
        </p:spPr>
        <p:txBody>
          <a:bodyPr/>
          <a:lstStyle/>
          <a:p>
            <a:r>
              <a:rPr lang="en-US" b="1" dirty="0">
                <a:solidFill>
                  <a:schemeClr val="accent2"/>
                </a:solidFill>
              </a:rPr>
              <a:t>Consistency, Duplicates &amp; Missing Values </a:t>
            </a:r>
          </a:p>
        </p:txBody>
      </p:sp>
      <p:sp>
        <p:nvSpPr>
          <p:cNvPr id="2" name="Rectangle 1">
            <a:extLst>
              <a:ext uri="{FF2B5EF4-FFF2-40B4-BE49-F238E27FC236}">
                <a16:creationId xmlns:a16="http://schemas.microsoft.com/office/drawing/2014/main" id="{C4642E75-A8C5-D846-8B66-2EE6309D56DA}"/>
              </a:ext>
            </a:extLst>
          </p:cNvPr>
          <p:cNvSpPr/>
          <p:nvPr/>
        </p:nvSpPr>
        <p:spPr>
          <a:xfrm>
            <a:off x="827584" y="1397675"/>
            <a:ext cx="7704856" cy="646331"/>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706F6602-14AD-6D40-9441-0857380DE873}"/>
              </a:ext>
            </a:extLst>
          </p:cNvPr>
          <p:cNvSpPr/>
          <p:nvPr/>
        </p:nvSpPr>
        <p:spPr>
          <a:xfrm>
            <a:off x="827584" y="2305992"/>
            <a:ext cx="7560840" cy="3170099"/>
          </a:xfrm>
          <a:prstGeom prst="rect">
            <a:avLst/>
          </a:prstGeom>
        </p:spPr>
        <p:txBody>
          <a:bodyPr wrap="square">
            <a:spAutoFit/>
          </a:bodyPr>
          <a:lstStyle/>
          <a:p>
            <a:pPr marL="342900" indent="-342900">
              <a:buFont typeface="Arial" panose="020B0604020202020204" pitchFamily="34" charset="0"/>
              <a:buChar char="•"/>
            </a:pPr>
            <a:r>
              <a:rPr lang="en-US" sz="2000" dirty="0"/>
              <a:t>Data should be consistent across data sources.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If you have data about a retail product, and the price is different in two different tables, it might be a problem.</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If a user accidentally submits a form twice, or you scrape a website twice without realizing it, or in plenty of other scenarios, you could end up with duplicate data.</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Missing values should be taken care of </a:t>
            </a:r>
          </a:p>
        </p:txBody>
      </p:sp>
      <p:sp>
        <p:nvSpPr>
          <p:cNvPr id="4" name="Slide Number Placeholder 3">
            <a:extLst>
              <a:ext uri="{FF2B5EF4-FFF2-40B4-BE49-F238E27FC236}">
                <a16:creationId xmlns:a16="http://schemas.microsoft.com/office/drawing/2014/main" id="{FC44A4A4-8035-3F40-A124-ABFC6181098E}"/>
              </a:ext>
            </a:extLst>
          </p:cNvPr>
          <p:cNvSpPr>
            <a:spLocks noGrp="1"/>
          </p:cNvSpPr>
          <p:nvPr>
            <p:ph type="sldNum" sz="quarter" idx="12"/>
          </p:nvPr>
        </p:nvSpPr>
        <p:spPr/>
        <p:txBody>
          <a:bodyPr/>
          <a:lstStyle/>
          <a:p>
            <a:pPr>
              <a:defRPr/>
            </a:pPr>
            <a:fld id="{740F825C-949B-974C-AB99-C3CE0C97A40B}" type="slidenum">
              <a:rPr lang="en-GB" altLang="en-US" smtClean="0"/>
              <a:pPr>
                <a:defRPr/>
              </a:pPr>
              <a:t>102</a:t>
            </a:fld>
            <a:endParaRPr lang="en-GB" altLang="en-US"/>
          </a:p>
        </p:txBody>
      </p:sp>
    </p:spTree>
    <p:extLst>
      <p:ext uri="{BB962C8B-B14F-4D97-AF65-F5344CB8AC3E}">
        <p14:creationId xmlns:p14="http://schemas.microsoft.com/office/powerpoint/2010/main" val="2071275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a:xfrm>
            <a:off x="457200" y="449293"/>
            <a:ext cx="8229600" cy="1143000"/>
          </a:xfrm>
        </p:spPr>
        <p:txBody>
          <a:bodyPr/>
          <a:lstStyle/>
          <a:p>
            <a:r>
              <a:rPr lang="en-US" b="1" dirty="0">
                <a:solidFill>
                  <a:schemeClr val="accent2"/>
                </a:solidFill>
              </a:rPr>
              <a:t>What to do with missing values?</a:t>
            </a:r>
          </a:p>
        </p:txBody>
      </p:sp>
      <p:sp>
        <p:nvSpPr>
          <p:cNvPr id="2" name="Rectangle 1">
            <a:extLst>
              <a:ext uri="{FF2B5EF4-FFF2-40B4-BE49-F238E27FC236}">
                <a16:creationId xmlns:a16="http://schemas.microsoft.com/office/drawing/2014/main" id="{C4642E75-A8C5-D846-8B66-2EE6309D56DA}"/>
              </a:ext>
            </a:extLst>
          </p:cNvPr>
          <p:cNvSpPr/>
          <p:nvPr/>
        </p:nvSpPr>
        <p:spPr>
          <a:xfrm>
            <a:off x="827584" y="1397675"/>
            <a:ext cx="7704856" cy="646331"/>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29F8DCD5-BCE2-DC48-9909-87E6AEAE8E18}"/>
              </a:ext>
            </a:extLst>
          </p:cNvPr>
          <p:cNvSpPr/>
          <p:nvPr/>
        </p:nvSpPr>
        <p:spPr>
          <a:xfrm>
            <a:off x="851918" y="2161390"/>
            <a:ext cx="7176465" cy="3416320"/>
          </a:xfrm>
          <a:prstGeom prst="rect">
            <a:avLst/>
          </a:prstGeom>
        </p:spPr>
        <p:txBody>
          <a:bodyPr wrap="square">
            <a:spAutoFit/>
          </a:bodyPr>
          <a:lstStyle/>
          <a:p>
            <a:r>
              <a:rPr lang="en-US" b="1" dirty="0"/>
              <a:t>First, try to figure out why the data is missing</a:t>
            </a:r>
          </a:p>
          <a:p>
            <a:endParaRPr lang="en-US" dirty="0"/>
          </a:p>
          <a:p>
            <a:r>
              <a:rPr lang="en-US" dirty="0"/>
              <a:t>With the building violations data, it seems reasonable to think that there should always be an </a:t>
            </a:r>
            <a:r>
              <a:rPr lang="en-US" dirty="0" err="1"/>
              <a:t>issue_date</a:t>
            </a:r>
            <a:r>
              <a:rPr lang="en-US" dirty="0"/>
              <a:t> for a violation, so if it were missing then there had likely been a value for it, but it didn’t get recorded properly, or something like that.</a:t>
            </a:r>
          </a:p>
          <a:p>
            <a:endParaRPr lang="en-US" dirty="0"/>
          </a:p>
          <a:p>
            <a:endParaRPr lang="en-US" dirty="0"/>
          </a:p>
          <a:p>
            <a:r>
              <a:rPr lang="en-US" dirty="0"/>
              <a:t>On the other hand, there are other columns like </a:t>
            </a:r>
            <a:r>
              <a:rPr lang="en-US" dirty="0" err="1"/>
              <a:t>disposition_comments</a:t>
            </a:r>
            <a:r>
              <a:rPr lang="en-US" dirty="0"/>
              <a:t>, where maybe there was no comment entered, or it hasn’t been entered yet, or comments are optional. So it could reasonably have a null value.</a:t>
            </a:r>
          </a:p>
        </p:txBody>
      </p:sp>
      <p:sp>
        <p:nvSpPr>
          <p:cNvPr id="5" name="Slide Number Placeholder 4">
            <a:extLst>
              <a:ext uri="{FF2B5EF4-FFF2-40B4-BE49-F238E27FC236}">
                <a16:creationId xmlns:a16="http://schemas.microsoft.com/office/drawing/2014/main" id="{5ECC41CE-3D43-A947-AC4F-3CA461FC6521}"/>
              </a:ext>
            </a:extLst>
          </p:cNvPr>
          <p:cNvSpPr>
            <a:spLocks noGrp="1"/>
          </p:cNvSpPr>
          <p:nvPr>
            <p:ph type="sldNum" sz="quarter" idx="12"/>
          </p:nvPr>
        </p:nvSpPr>
        <p:spPr/>
        <p:txBody>
          <a:bodyPr/>
          <a:lstStyle/>
          <a:p>
            <a:pPr>
              <a:defRPr/>
            </a:pPr>
            <a:fld id="{740F825C-949B-974C-AB99-C3CE0C97A40B}" type="slidenum">
              <a:rPr lang="en-GB" altLang="en-US" smtClean="0"/>
              <a:pPr>
                <a:defRPr/>
              </a:pPr>
              <a:t>103</a:t>
            </a:fld>
            <a:endParaRPr lang="en-GB" altLang="en-US"/>
          </a:p>
        </p:txBody>
      </p:sp>
    </p:spTree>
    <p:extLst>
      <p:ext uri="{BB962C8B-B14F-4D97-AF65-F5344CB8AC3E}">
        <p14:creationId xmlns:p14="http://schemas.microsoft.com/office/powerpoint/2010/main" val="5691216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a:xfrm>
            <a:off x="457200" y="449293"/>
            <a:ext cx="8229600" cy="1143000"/>
          </a:xfrm>
        </p:spPr>
        <p:txBody>
          <a:bodyPr/>
          <a:lstStyle/>
          <a:p>
            <a:r>
              <a:rPr lang="en-US" b="1" dirty="0">
                <a:solidFill>
                  <a:schemeClr val="accent2"/>
                </a:solidFill>
              </a:rPr>
              <a:t>What to do with missing values?</a:t>
            </a:r>
          </a:p>
        </p:txBody>
      </p:sp>
      <p:sp>
        <p:nvSpPr>
          <p:cNvPr id="2" name="Rectangle 1">
            <a:extLst>
              <a:ext uri="{FF2B5EF4-FFF2-40B4-BE49-F238E27FC236}">
                <a16:creationId xmlns:a16="http://schemas.microsoft.com/office/drawing/2014/main" id="{C4642E75-A8C5-D846-8B66-2EE6309D56DA}"/>
              </a:ext>
            </a:extLst>
          </p:cNvPr>
          <p:cNvSpPr/>
          <p:nvPr/>
        </p:nvSpPr>
        <p:spPr>
          <a:xfrm>
            <a:off x="827584" y="1397675"/>
            <a:ext cx="7704856" cy="646331"/>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8F75FDF5-4183-4148-8E5A-25C479042F50}"/>
              </a:ext>
            </a:extLst>
          </p:cNvPr>
          <p:cNvSpPr/>
          <p:nvPr/>
        </p:nvSpPr>
        <p:spPr>
          <a:xfrm>
            <a:off x="1043608" y="1935491"/>
            <a:ext cx="7128792" cy="3139321"/>
          </a:xfrm>
          <a:prstGeom prst="rect">
            <a:avLst/>
          </a:prstGeom>
        </p:spPr>
        <p:txBody>
          <a:bodyPr wrap="square">
            <a:spAutoFit/>
          </a:bodyPr>
          <a:lstStyle/>
          <a:p>
            <a:r>
              <a:rPr lang="en-US" b="1" dirty="0"/>
              <a:t>Delete or replace</a:t>
            </a:r>
            <a:endParaRPr lang="en-US" dirty="0"/>
          </a:p>
          <a:p>
            <a:endParaRPr lang="en-US" dirty="0"/>
          </a:p>
          <a:p>
            <a:r>
              <a:rPr lang="en-US" dirty="0"/>
              <a:t>When a dataset has missing or null values, it’s important to decide what to do about them in the context of your project.</a:t>
            </a:r>
          </a:p>
          <a:p>
            <a:endParaRPr lang="en-US" dirty="0"/>
          </a:p>
          <a:p>
            <a:r>
              <a:rPr lang="en-US" dirty="0"/>
              <a:t>There are two basic options.</a:t>
            </a:r>
          </a:p>
          <a:p>
            <a:endParaRPr lang="en-US" dirty="0"/>
          </a:p>
          <a:p>
            <a:endParaRPr lang="en-US" dirty="0"/>
          </a:p>
          <a:p>
            <a:pPr>
              <a:buFont typeface="+mj-lt"/>
              <a:buAutoNum type="arabicPeriod"/>
            </a:pPr>
            <a:r>
              <a:rPr lang="en-US" dirty="0"/>
              <a:t>Delete rows or columns with missing values.</a:t>
            </a:r>
          </a:p>
          <a:p>
            <a:pPr>
              <a:buFont typeface="+mj-lt"/>
              <a:buAutoNum type="arabicPeriod"/>
            </a:pPr>
            <a:endParaRPr lang="en-US" dirty="0"/>
          </a:p>
          <a:p>
            <a:pPr>
              <a:buFont typeface="+mj-lt"/>
              <a:buAutoNum type="arabicPeriod"/>
            </a:pPr>
            <a:r>
              <a:rPr lang="en-US" dirty="0"/>
              <a:t>Replace missing values.</a:t>
            </a:r>
          </a:p>
        </p:txBody>
      </p:sp>
      <p:sp>
        <p:nvSpPr>
          <p:cNvPr id="4" name="Slide Number Placeholder 3">
            <a:extLst>
              <a:ext uri="{FF2B5EF4-FFF2-40B4-BE49-F238E27FC236}">
                <a16:creationId xmlns:a16="http://schemas.microsoft.com/office/drawing/2014/main" id="{4D9FF774-C9BA-2140-843E-B959CB0A1913}"/>
              </a:ext>
            </a:extLst>
          </p:cNvPr>
          <p:cNvSpPr>
            <a:spLocks noGrp="1"/>
          </p:cNvSpPr>
          <p:nvPr>
            <p:ph type="sldNum" sz="quarter" idx="12"/>
          </p:nvPr>
        </p:nvSpPr>
        <p:spPr/>
        <p:txBody>
          <a:bodyPr/>
          <a:lstStyle/>
          <a:p>
            <a:pPr>
              <a:defRPr/>
            </a:pPr>
            <a:fld id="{740F825C-949B-974C-AB99-C3CE0C97A40B}" type="slidenum">
              <a:rPr lang="en-GB" altLang="en-US" smtClean="0"/>
              <a:pPr>
                <a:defRPr/>
              </a:pPr>
              <a:t>104</a:t>
            </a:fld>
            <a:endParaRPr lang="en-GB" altLang="en-US"/>
          </a:p>
        </p:txBody>
      </p:sp>
    </p:spTree>
    <p:extLst>
      <p:ext uri="{BB962C8B-B14F-4D97-AF65-F5344CB8AC3E}">
        <p14:creationId xmlns:p14="http://schemas.microsoft.com/office/powerpoint/2010/main" val="2331820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8"/>
          <p:cNvSpPr txBox="1">
            <a:spLocks noGrp="1"/>
          </p:cNvSpPr>
          <p:nvPr>
            <p:ph type="title"/>
          </p:nvPr>
        </p:nvSpPr>
        <p:spPr>
          <a:xfrm>
            <a:off x="424833" y="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b="1">
                <a:solidFill>
                  <a:schemeClr val="accent2"/>
                </a:solidFill>
              </a:rPr>
              <a:t>Slang Lookup</a:t>
            </a:r>
            <a:endParaRPr/>
          </a:p>
        </p:txBody>
      </p:sp>
      <p:sp>
        <p:nvSpPr>
          <p:cNvPr id="659" name="Google Shape;659;p58"/>
          <p:cNvSpPr/>
          <p:nvPr/>
        </p:nvSpPr>
        <p:spPr>
          <a:xfrm>
            <a:off x="302840" y="1054477"/>
            <a:ext cx="851763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660" name="Google Shape;660;p5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228600" algn="l" rtl="0">
              <a:spcBef>
                <a:spcPts val="0"/>
              </a:spcBef>
              <a:spcAft>
                <a:spcPts val="0"/>
              </a:spcAft>
              <a:buClr>
                <a:schemeClr val="dk1"/>
              </a:buClr>
              <a:buSzPts val="1800"/>
              <a:buFont typeface="Arial"/>
              <a:buNone/>
            </a:pPr>
            <a:endParaRPr sz="1800"/>
          </a:p>
          <a:p>
            <a:pPr marL="342900" lvl="0" indent="-228600" algn="l" rtl="0">
              <a:spcBef>
                <a:spcPts val="360"/>
              </a:spcBef>
              <a:spcAft>
                <a:spcPts val="0"/>
              </a:spcAft>
              <a:buClr>
                <a:schemeClr val="dk1"/>
              </a:buClr>
              <a:buSzPts val="1800"/>
              <a:buFont typeface="Arial"/>
              <a:buNone/>
            </a:pPr>
            <a:endParaRPr sz="1800"/>
          </a:p>
        </p:txBody>
      </p:sp>
      <p:sp>
        <p:nvSpPr>
          <p:cNvPr id="661" name="Google Shape;661;p58"/>
          <p:cNvSpPr/>
          <p:nvPr/>
        </p:nvSpPr>
        <p:spPr>
          <a:xfrm>
            <a:off x="827584" y="1413931"/>
            <a:ext cx="6984776" cy="61863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Slang lookup: </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There are many slang words which are used nowadays, and they can be found in the text data. </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So we need to replace them with their meanings.</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lt2"/>
                </a:solidFill>
                <a:latin typeface="Arial"/>
                <a:ea typeface="Arial"/>
                <a:cs typeface="Arial"/>
                <a:sym typeface="Arial"/>
              </a:rPr>
              <a:t>asap --&gt; as soon as possible </a:t>
            </a:r>
            <a:endParaRPr/>
          </a:p>
          <a:p>
            <a:pPr marL="0" marR="0" lvl="0" indent="0" algn="l" rtl="0">
              <a:spcBef>
                <a:spcPts val="0"/>
              </a:spcBef>
              <a:spcAft>
                <a:spcPts val="0"/>
              </a:spcAft>
              <a:buNone/>
            </a:pPr>
            <a:r>
              <a:rPr lang="en-US" sz="1800">
                <a:solidFill>
                  <a:schemeClr val="lt2"/>
                </a:solidFill>
                <a:latin typeface="Arial"/>
                <a:ea typeface="Arial"/>
                <a:cs typeface="Arial"/>
                <a:sym typeface="Arial"/>
              </a:rPr>
              <a:t>b4 --&gt; before </a:t>
            </a:r>
            <a:endParaRPr/>
          </a:p>
          <a:p>
            <a:pPr marL="0" marR="0" lvl="0" indent="0" algn="l" rtl="0">
              <a:spcBef>
                <a:spcPts val="0"/>
              </a:spcBef>
              <a:spcAft>
                <a:spcPts val="0"/>
              </a:spcAft>
              <a:buNone/>
            </a:pPr>
            <a:r>
              <a:rPr lang="en-US" sz="1800">
                <a:solidFill>
                  <a:schemeClr val="lt2"/>
                </a:solidFill>
                <a:latin typeface="Arial"/>
                <a:ea typeface="Arial"/>
                <a:cs typeface="Arial"/>
                <a:sym typeface="Arial"/>
              </a:rPr>
              <a:t>lol --&gt; laugh out loud </a:t>
            </a:r>
            <a:endParaRPr/>
          </a:p>
          <a:p>
            <a:pPr marL="0" marR="0" lvl="0" indent="0" algn="l" rtl="0">
              <a:spcBef>
                <a:spcPts val="0"/>
              </a:spcBef>
              <a:spcAft>
                <a:spcPts val="0"/>
              </a:spcAft>
              <a:buNone/>
            </a:pPr>
            <a:r>
              <a:rPr lang="en-US" sz="1800">
                <a:solidFill>
                  <a:schemeClr val="lt2"/>
                </a:solidFill>
                <a:latin typeface="Arial"/>
                <a:ea typeface="Arial"/>
                <a:cs typeface="Arial"/>
                <a:sym typeface="Arial"/>
              </a:rPr>
              <a:t>luv --&gt; love </a:t>
            </a:r>
            <a:endParaRPr/>
          </a:p>
          <a:p>
            <a:pPr marL="0" marR="0" lvl="0" indent="0" algn="l" rtl="0">
              <a:spcBef>
                <a:spcPts val="0"/>
              </a:spcBef>
              <a:spcAft>
                <a:spcPts val="0"/>
              </a:spcAft>
              <a:buNone/>
            </a:pPr>
            <a:r>
              <a:rPr lang="en-US" sz="1800">
                <a:solidFill>
                  <a:schemeClr val="lt2"/>
                </a:solidFill>
                <a:latin typeface="Arial"/>
                <a:ea typeface="Arial"/>
                <a:cs typeface="Arial"/>
                <a:sym typeface="Arial"/>
              </a:rPr>
              <a:t>wtg --&gt; way to go</a:t>
            </a:r>
            <a:endParaRPr/>
          </a:p>
          <a:p>
            <a:pPr marL="0" marR="0" lvl="0" indent="0" algn="l" rtl="0">
              <a:spcBef>
                <a:spcPts val="0"/>
              </a:spcBef>
              <a:spcAft>
                <a:spcPts val="0"/>
              </a:spcAft>
              <a:buNone/>
            </a:pPr>
            <a:endParaRPr sz="1800">
              <a:solidFill>
                <a:schemeClr val="lt2"/>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2" name="Google Shape;662;p5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59"/>
          <p:cNvSpPr txBox="1">
            <a:spLocks noGrp="1"/>
          </p:cNvSpPr>
          <p:nvPr>
            <p:ph type="title"/>
          </p:nvPr>
        </p:nvSpPr>
        <p:spPr>
          <a:xfrm>
            <a:off x="424833" y="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b="1">
                <a:solidFill>
                  <a:schemeClr val="accent2"/>
                </a:solidFill>
              </a:rPr>
              <a:t>Standardize and Spell Check</a:t>
            </a:r>
            <a:endParaRPr/>
          </a:p>
        </p:txBody>
      </p:sp>
      <p:sp>
        <p:nvSpPr>
          <p:cNvPr id="669" name="Google Shape;669;p59"/>
          <p:cNvSpPr/>
          <p:nvPr/>
        </p:nvSpPr>
        <p:spPr>
          <a:xfrm>
            <a:off x="302840" y="1054477"/>
            <a:ext cx="851763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670" name="Google Shape;670;p5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228600" algn="l" rtl="0">
              <a:spcBef>
                <a:spcPts val="0"/>
              </a:spcBef>
              <a:spcAft>
                <a:spcPts val="0"/>
              </a:spcAft>
              <a:buClr>
                <a:schemeClr val="dk1"/>
              </a:buClr>
              <a:buSzPts val="1800"/>
              <a:buFont typeface="Arial"/>
              <a:buNone/>
            </a:pPr>
            <a:endParaRPr sz="1800"/>
          </a:p>
          <a:p>
            <a:pPr marL="342900" lvl="0" indent="-228600" algn="l" rtl="0">
              <a:spcBef>
                <a:spcPts val="360"/>
              </a:spcBef>
              <a:spcAft>
                <a:spcPts val="0"/>
              </a:spcAft>
              <a:buClr>
                <a:schemeClr val="dk1"/>
              </a:buClr>
              <a:buSzPts val="1800"/>
              <a:buFont typeface="Arial"/>
              <a:buNone/>
            </a:pPr>
            <a:endParaRPr sz="1800"/>
          </a:p>
        </p:txBody>
      </p:sp>
      <p:sp>
        <p:nvSpPr>
          <p:cNvPr id="671" name="Google Shape;671;p59"/>
          <p:cNvSpPr/>
          <p:nvPr/>
        </p:nvSpPr>
        <p:spPr>
          <a:xfrm>
            <a:off x="827584" y="1054477"/>
            <a:ext cx="6984776" cy="70172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dirty="0">
              <a:solidFill>
                <a:schemeClr val="dk1"/>
              </a:solidFill>
              <a:latin typeface="Arial"/>
              <a:ea typeface="Arial"/>
              <a:cs typeface="Arial"/>
              <a:sym typeface="Arial"/>
            </a:endParaRPr>
          </a:p>
          <a:p>
            <a:pPr marL="0" marR="0" lvl="0" indent="0" algn="l" rtl="0">
              <a:spcBef>
                <a:spcPts val="0"/>
              </a:spcBef>
              <a:spcAft>
                <a:spcPts val="0"/>
              </a:spcAft>
              <a:buNone/>
            </a:pPr>
            <a:endParaRPr sz="1800" b="1" dirty="0">
              <a:solidFill>
                <a:schemeClr val="dk1"/>
              </a:solidFill>
              <a:latin typeface="Arial"/>
              <a:ea typeface="Arial"/>
              <a:cs typeface="Arial"/>
              <a:sym typeface="Arial"/>
            </a:endParaRPr>
          </a:p>
          <a:p>
            <a:pPr marL="0" marR="0" lvl="0" indent="0" algn="l" rtl="0">
              <a:spcBef>
                <a:spcPts val="0"/>
              </a:spcBef>
              <a:spcAft>
                <a:spcPts val="0"/>
              </a:spcAft>
              <a:buNone/>
            </a:pPr>
            <a:r>
              <a:rPr lang="en-US" sz="1800" dirty="0">
                <a:solidFill>
                  <a:schemeClr val="dk1"/>
                </a:solidFill>
                <a:latin typeface="Arial"/>
                <a:ea typeface="Arial"/>
                <a:cs typeface="Arial"/>
                <a:sym typeface="Arial"/>
              </a:rPr>
              <a:t>There might be spelling errors in the text or it might not be in the correct format. </a:t>
            </a:r>
            <a:endParaRPr dirty="0"/>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None/>
            </a:pPr>
            <a:r>
              <a:rPr lang="en-US" sz="1800" dirty="0">
                <a:solidFill>
                  <a:schemeClr val="dk1"/>
                </a:solidFill>
                <a:latin typeface="Arial"/>
                <a:ea typeface="Arial"/>
                <a:cs typeface="Arial"/>
                <a:sym typeface="Arial"/>
              </a:rPr>
              <a:t>For example – </a:t>
            </a:r>
            <a:r>
              <a:rPr lang="en-US" sz="1800" b="1" dirty="0">
                <a:solidFill>
                  <a:schemeClr val="dk1"/>
                </a:solidFill>
                <a:latin typeface="Arial"/>
                <a:ea typeface="Arial"/>
                <a:cs typeface="Arial"/>
                <a:sym typeface="Arial"/>
              </a:rPr>
              <a:t>“</a:t>
            </a:r>
            <a:r>
              <a:rPr lang="en-US" sz="1800" b="1" dirty="0" err="1">
                <a:solidFill>
                  <a:schemeClr val="dk1"/>
                </a:solidFill>
                <a:latin typeface="Arial"/>
                <a:ea typeface="Arial"/>
                <a:cs typeface="Arial"/>
                <a:sym typeface="Arial"/>
              </a:rPr>
              <a:t>drivng</a:t>
            </a:r>
            <a:r>
              <a:rPr lang="en-US" sz="1800" b="1" dirty="0">
                <a:solidFill>
                  <a:schemeClr val="dk1"/>
                </a:solidFill>
                <a:latin typeface="Arial"/>
                <a:ea typeface="Arial"/>
                <a:cs typeface="Arial"/>
                <a:sym typeface="Arial"/>
              </a:rPr>
              <a:t>” for “driving”</a:t>
            </a:r>
            <a:r>
              <a:rPr lang="en-US" sz="1800" dirty="0">
                <a:solidFill>
                  <a:schemeClr val="dk1"/>
                </a:solidFill>
                <a:latin typeface="Arial"/>
                <a:ea typeface="Arial"/>
                <a:cs typeface="Arial"/>
                <a:sym typeface="Arial"/>
              </a:rPr>
              <a:t> or </a:t>
            </a:r>
            <a:r>
              <a:rPr lang="en-US" sz="1800" b="1" dirty="0">
                <a:solidFill>
                  <a:schemeClr val="dk1"/>
                </a:solidFill>
                <a:latin typeface="Arial"/>
                <a:ea typeface="Arial"/>
                <a:cs typeface="Arial"/>
                <a:sym typeface="Arial"/>
              </a:rPr>
              <a:t>“I </a:t>
            </a:r>
            <a:r>
              <a:rPr lang="en-US" sz="1800" b="1" dirty="0" err="1">
                <a:solidFill>
                  <a:schemeClr val="dk1"/>
                </a:solidFill>
                <a:latin typeface="Arial"/>
                <a:ea typeface="Arial"/>
                <a:cs typeface="Arial"/>
                <a:sym typeface="Arial"/>
              </a:rPr>
              <a:t>misssss</a:t>
            </a:r>
            <a:r>
              <a:rPr lang="en-US" sz="1800" b="1" dirty="0">
                <a:solidFill>
                  <a:schemeClr val="dk1"/>
                </a:solidFill>
                <a:latin typeface="Arial"/>
                <a:ea typeface="Arial"/>
                <a:cs typeface="Arial"/>
                <a:sym typeface="Arial"/>
              </a:rPr>
              <a:t> this” for “I miss this”.</a:t>
            </a:r>
            <a:endParaRPr dirty="0"/>
          </a:p>
          <a:p>
            <a:pPr marL="0" marR="0" lvl="0" indent="0" algn="l" rtl="0">
              <a:spcBef>
                <a:spcPts val="0"/>
              </a:spcBef>
              <a:spcAft>
                <a:spcPts val="0"/>
              </a:spcAft>
              <a:buNone/>
            </a:pPr>
            <a:endParaRPr sz="1800" b="1" dirty="0">
              <a:solidFill>
                <a:schemeClr val="dk1"/>
              </a:solidFill>
              <a:latin typeface="Arial"/>
              <a:ea typeface="Arial"/>
              <a:cs typeface="Arial"/>
              <a:sym typeface="Arial"/>
            </a:endParaRPr>
          </a:p>
          <a:p>
            <a:pPr marL="0" marR="0" lvl="0" indent="0" algn="l" rtl="0">
              <a:spcBef>
                <a:spcPts val="0"/>
              </a:spcBef>
              <a:spcAft>
                <a:spcPts val="0"/>
              </a:spcAft>
              <a:buNone/>
            </a:pPr>
            <a:endParaRPr sz="1800" dirty="0">
              <a:solidFill>
                <a:schemeClr val="lt2"/>
              </a:solidFill>
              <a:latin typeface="Arial"/>
              <a:ea typeface="Arial"/>
              <a:cs typeface="Arial"/>
              <a:sym typeface="Arial"/>
            </a:endParaRPr>
          </a:p>
          <a:p>
            <a:pPr marL="0" marR="0" lvl="0" indent="0" algn="l" rtl="0">
              <a:spcBef>
                <a:spcPts val="0"/>
              </a:spcBef>
              <a:spcAft>
                <a:spcPts val="0"/>
              </a:spcAft>
              <a:buNone/>
            </a:pPr>
            <a:endParaRPr sz="1800" dirty="0">
              <a:solidFill>
                <a:schemeClr val="lt2"/>
              </a:solidFill>
              <a:latin typeface="Arial"/>
              <a:ea typeface="Arial"/>
              <a:cs typeface="Arial"/>
              <a:sym typeface="Arial"/>
            </a:endParaRPr>
          </a:p>
          <a:p>
            <a:pPr marL="0" marR="0" lvl="0" indent="0" algn="l" rtl="0">
              <a:spcBef>
                <a:spcPts val="0"/>
              </a:spcBef>
              <a:spcAft>
                <a:spcPts val="0"/>
              </a:spcAft>
              <a:buNone/>
            </a:pPr>
            <a:r>
              <a:rPr lang="en-US" sz="1800" dirty="0">
                <a:solidFill>
                  <a:schemeClr val="lt2"/>
                </a:solidFill>
                <a:latin typeface="Arial"/>
                <a:ea typeface="Arial"/>
                <a:cs typeface="Arial"/>
                <a:sym typeface="Arial"/>
              </a:rPr>
              <a:t>#install autocorrect library </a:t>
            </a:r>
            <a:endParaRPr dirty="0"/>
          </a:p>
          <a:p>
            <a:pPr marL="0" marR="0" lvl="0" indent="0" algn="l" rtl="0">
              <a:spcBef>
                <a:spcPts val="0"/>
              </a:spcBef>
              <a:spcAft>
                <a:spcPts val="0"/>
              </a:spcAft>
              <a:buNone/>
            </a:pPr>
            <a:r>
              <a:rPr lang="en-US" sz="1800" dirty="0">
                <a:solidFill>
                  <a:schemeClr val="dk1"/>
                </a:solidFill>
                <a:latin typeface="Arial"/>
                <a:ea typeface="Arial"/>
                <a:cs typeface="Arial"/>
                <a:sym typeface="Arial"/>
              </a:rPr>
              <a:t>pip install autocorrect</a:t>
            </a:r>
          </a:p>
          <a:p>
            <a:pPr marL="0" marR="0" lvl="0" indent="0" algn="l" rtl="0">
              <a:spcBef>
                <a:spcPts val="0"/>
              </a:spcBef>
              <a:spcAft>
                <a:spcPts val="0"/>
              </a:spcAft>
              <a:buNone/>
            </a:pPr>
            <a:r>
              <a:rPr lang="en-US" sz="1800" dirty="0">
                <a:solidFill>
                  <a:schemeClr val="dk1"/>
                </a:solidFill>
                <a:latin typeface="Arial"/>
                <a:ea typeface="Arial"/>
                <a:cs typeface="Arial"/>
                <a:sym typeface="Arial"/>
              </a:rPr>
              <a:t>from autocorrect import Speller  </a:t>
            </a:r>
            <a:endParaRPr lang="en-US" sz="1800" dirty="0"/>
          </a:p>
          <a:p>
            <a:pPr marL="0" marR="0" lvl="0" indent="0" algn="l" rtl="0">
              <a:spcBef>
                <a:spcPts val="0"/>
              </a:spcBef>
              <a:spcAft>
                <a:spcPts val="0"/>
              </a:spcAft>
              <a:buNone/>
            </a:pPr>
            <a:r>
              <a:rPr lang="en-US" sz="1800" dirty="0">
                <a:solidFill>
                  <a:schemeClr val="dk1"/>
                </a:solidFill>
                <a:latin typeface="Arial"/>
                <a:ea typeface="Arial"/>
                <a:cs typeface="Arial"/>
                <a:sym typeface="Arial"/>
              </a:rPr>
              <a:t>spell = Speller(lang='</a:t>
            </a:r>
            <a:r>
              <a:rPr lang="en-US" sz="1800" dirty="0" err="1">
                <a:solidFill>
                  <a:schemeClr val="dk1"/>
                </a:solidFill>
                <a:latin typeface="Arial"/>
                <a:ea typeface="Arial"/>
                <a:cs typeface="Arial"/>
                <a:sym typeface="Arial"/>
              </a:rPr>
              <a:t>en</a:t>
            </a:r>
            <a:r>
              <a:rPr lang="en-US" sz="1800" dirty="0">
                <a:solidFill>
                  <a:schemeClr val="dk1"/>
                </a:solidFill>
                <a:latin typeface="Arial"/>
                <a:ea typeface="Arial"/>
                <a:cs typeface="Arial"/>
                <a:sym typeface="Arial"/>
              </a:rPr>
              <a:t>') </a:t>
            </a:r>
            <a:endParaRPr lang="en-US" sz="1800" dirty="0"/>
          </a:p>
          <a:p>
            <a:pPr marL="0" marR="0" lvl="0" indent="0" algn="l" rtl="0">
              <a:spcBef>
                <a:spcPts val="0"/>
              </a:spcBef>
              <a:spcAft>
                <a:spcPts val="0"/>
              </a:spcAft>
              <a:buNone/>
            </a:pPr>
            <a:r>
              <a:rPr lang="en-US" sz="1800" dirty="0">
                <a:solidFill>
                  <a:schemeClr val="lt2"/>
                </a:solidFill>
                <a:latin typeface="Arial"/>
                <a:ea typeface="Arial"/>
                <a:cs typeface="Arial"/>
                <a:sym typeface="Arial"/>
              </a:rPr>
              <a:t>#spell check </a:t>
            </a:r>
            <a:endParaRPr lang="en-US" sz="1800" dirty="0"/>
          </a:p>
          <a:p>
            <a:pPr marL="0" marR="0" lvl="0" indent="0" algn="l" rtl="0">
              <a:spcBef>
                <a:spcPts val="0"/>
              </a:spcBef>
              <a:spcAft>
                <a:spcPts val="0"/>
              </a:spcAft>
              <a:buNone/>
            </a:pPr>
            <a:r>
              <a:rPr lang="en-US" sz="1800" dirty="0">
                <a:solidFill>
                  <a:schemeClr val="dk1"/>
                </a:solidFill>
                <a:latin typeface="Arial"/>
                <a:ea typeface="Arial"/>
                <a:cs typeface="Arial"/>
                <a:sym typeface="Arial"/>
              </a:rPr>
              <a:t>tweet=spell(tweet) </a:t>
            </a:r>
            <a:endParaRPr lang="en-US" sz="1800" dirty="0"/>
          </a:p>
          <a:p>
            <a:pPr marL="0" marR="0" lvl="0" indent="0" algn="l" rtl="0">
              <a:spcBef>
                <a:spcPts val="0"/>
              </a:spcBef>
              <a:spcAft>
                <a:spcPts val="0"/>
              </a:spcAft>
              <a:buNone/>
            </a:pPr>
            <a:r>
              <a:rPr lang="en-US" sz="1800" dirty="0">
                <a:solidFill>
                  <a:schemeClr val="dk1"/>
                </a:solidFill>
                <a:latin typeface="Arial"/>
                <a:ea typeface="Arial"/>
                <a:cs typeface="Arial"/>
                <a:sym typeface="Arial"/>
              </a:rPr>
              <a:t>print("After Spell check the tweet is:-\n{}".format(tweet))</a:t>
            </a:r>
            <a:endParaRPr lang="en-US" sz="1800" dirty="0"/>
          </a:p>
          <a:p>
            <a:pPr marL="0" marR="0" lvl="0" indent="0" algn="l" rtl="0">
              <a:spcBef>
                <a:spcPts val="0"/>
              </a:spcBef>
              <a:spcAft>
                <a:spcPts val="0"/>
              </a:spcAft>
              <a:buNone/>
            </a:pPr>
            <a:endParaRPr sz="1800" b="1" dirty="0">
              <a:solidFill>
                <a:schemeClr val="dk1"/>
              </a:solidFill>
              <a:latin typeface="Arial"/>
              <a:ea typeface="Arial"/>
              <a:cs typeface="Arial"/>
              <a:sym typeface="Arial"/>
            </a:endParaRPr>
          </a:p>
          <a:p>
            <a:pPr marL="0" marR="0" lvl="0" indent="0" algn="l" rtl="0">
              <a:spcBef>
                <a:spcPts val="0"/>
              </a:spcBef>
              <a:spcAft>
                <a:spcPts val="0"/>
              </a:spcAft>
              <a:buNone/>
            </a:pPr>
            <a:endParaRPr sz="1800" b="1" dirty="0">
              <a:solidFill>
                <a:schemeClr val="dk1"/>
              </a:solidFill>
              <a:latin typeface="Arial"/>
              <a:ea typeface="Arial"/>
              <a:cs typeface="Arial"/>
              <a:sym typeface="Arial"/>
            </a:endParaRPr>
          </a:p>
          <a:p>
            <a:pPr marL="0" marR="0" lvl="0" indent="0" algn="l" rtl="0">
              <a:spcBef>
                <a:spcPts val="0"/>
              </a:spcBef>
              <a:spcAft>
                <a:spcPts val="0"/>
              </a:spcAft>
              <a:buNone/>
            </a:pPr>
            <a:endParaRPr sz="1800" b="1" dirty="0">
              <a:solidFill>
                <a:schemeClr val="dk1"/>
              </a:solidFill>
              <a:latin typeface="Arial"/>
              <a:ea typeface="Arial"/>
              <a:cs typeface="Arial"/>
              <a:sym typeface="Arial"/>
            </a:endParaRPr>
          </a:p>
          <a:p>
            <a:pPr marL="0" marR="0" lvl="0" indent="0" algn="l" rtl="0">
              <a:spcBef>
                <a:spcPts val="0"/>
              </a:spcBef>
              <a:spcAft>
                <a:spcPts val="0"/>
              </a:spcAft>
              <a:buNone/>
            </a:pPr>
            <a:endParaRPr sz="1800" b="1" dirty="0">
              <a:solidFill>
                <a:schemeClr val="dk1"/>
              </a:solidFill>
              <a:latin typeface="Arial"/>
              <a:ea typeface="Arial"/>
              <a:cs typeface="Arial"/>
              <a:sym typeface="Arial"/>
            </a:endParaRPr>
          </a:p>
          <a:p>
            <a:pPr marL="0" marR="0" lvl="0" indent="0" algn="l" rtl="0">
              <a:spcBef>
                <a:spcPts val="0"/>
              </a:spcBef>
              <a:spcAft>
                <a:spcPts val="0"/>
              </a:spcAft>
              <a:buNone/>
            </a:pPr>
            <a:endParaRPr sz="1800" b="1" dirty="0">
              <a:solidFill>
                <a:schemeClr val="dk1"/>
              </a:solidFill>
              <a:latin typeface="Arial"/>
              <a:ea typeface="Arial"/>
              <a:cs typeface="Arial"/>
              <a:sym typeface="Arial"/>
            </a:endParaRPr>
          </a:p>
          <a:p>
            <a:pPr marL="0" marR="0" lvl="0" indent="0" algn="l" rtl="0">
              <a:spcBef>
                <a:spcPts val="0"/>
              </a:spcBef>
              <a:spcAft>
                <a:spcPts val="0"/>
              </a:spcAft>
              <a:buNone/>
            </a:pPr>
            <a:endParaRPr sz="1800" b="1" dirty="0">
              <a:solidFill>
                <a:schemeClr val="dk1"/>
              </a:solidFill>
              <a:latin typeface="Arial"/>
              <a:ea typeface="Arial"/>
              <a:cs typeface="Arial"/>
              <a:sym typeface="Arial"/>
            </a:endParaRPr>
          </a:p>
          <a:p>
            <a:pPr marL="0" marR="0" lvl="0" indent="0" algn="l" rtl="0">
              <a:spcBef>
                <a:spcPts val="0"/>
              </a:spcBef>
              <a:spcAft>
                <a:spcPts val="0"/>
              </a:spcAft>
              <a:buNone/>
            </a:pPr>
            <a:endParaRPr sz="1800" b="1" dirty="0">
              <a:solidFill>
                <a:schemeClr val="dk1"/>
              </a:solidFill>
              <a:latin typeface="Arial"/>
              <a:ea typeface="Arial"/>
              <a:cs typeface="Arial"/>
              <a:sym typeface="Arial"/>
            </a:endParaRPr>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
        <p:nvSpPr>
          <p:cNvPr id="672" name="Google Shape;672;p5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1"/>
          <p:cNvSpPr txBox="1">
            <a:spLocks noGrp="1"/>
          </p:cNvSpPr>
          <p:nvPr>
            <p:ph type="title"/>
          </p:nvPr>
        </p:nvSpPr>
        <p:spPr>
          <a:xfrm>
            <a:off x="424833" y="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b="1">
                <a:solidFill>
                  <a:schemeClr val="accent2"/>
                </a:solidFill>
              </a:rPr>
              <a:t>Remove Stopwords</a:t>
            </a:r>
            <a:endParaRPr sz="4000" b="1">
              <a:solidFill>
                <a:schemeClr val="accent2"/>
              </a:solidFill>
            </a:endParaRPr>
          </a:p>
        </p:txBody>
      </p:sp>
      <p:sp>
        <p:nvSpPr>
          <p:cNvPr id="689" name="Google Shape;689;p61"/>
          <p:cNvSpPr/>
          <p:nvPr/>
        </p:nvSpPr>
        <p:spPr>
          <a:xfrm>
            <a:off x="302840" y="1054477"/>
            <a:ext cx="851763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690" name="Google Shape;690;p6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228600" algn="l" rtl="0">
              <a:spcBef>
                <a:spcPts val="0"/>
              </a:spcBef>
              <a:spcAft>
                <a:spcPts val="0"/>
              </a:spcAft>
              <a:buClr>
                <a:schemeClr val="dk1"/>
              </a:buClr>
              <a:buSzPts val="1800"/>
              <a:buFont typeface="Arial"/>
              <a:buNone/>
            </a:pPr>
            <a:endParaRPr sz="1800"/>
          </a:p>
          <a:p>
            <a:pPr marL="342900" lvl="0" indent="-228600" algn="l" rtl="0">
              <a:spcBef>
                <a:spcPts val="360"/>
              </a:spcBef>
              <a:spcAft>
                <a:spcPts val="0"/>
              </a:spcAft>
              <a:buClr>
                <a:schemeClr val="dk1"/>
              </a:buClr>
              <a:buSzPts val="1800"/>
              <a:buFont typeface="Arial"/>
              <a:buNone/>
            </a:pPr>
            <a:endParaRPr sz="1800"/>
          </a:p>
        </p:txBody>
      </p:sp>
      <p:sp>
        <p:nvSpPr>
          <p:cNvPr id="691" name="Google Shape;691;p61"/>
          <p:cNvSpPr/>
          <p:nvPr/>
        </p:nvSpPr>
        <p:spPr>
          <a:xfrm>
            <a:off x="827584" y="1054477"/>
            <a:ext cx="6984776" cy="67403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Remove Stopwords:</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import nltk </a:t>
            </a:r>
            <a:endParaRPr/>
          </a:p>
          <a:p>
            <a:pPr marL="0" marR="0" lvl="0" indent="0" algn="l" rtl="0">
              <a:spcBef>
                <a:spcPts val="0"/>
              </a:spcBef>
              <a:spcAft>
                <a:spcPts val="0"/>
              </a:spcAft>
              <a:buNone/>
            </a:pPr>
            <a:r>
              <a:rPr lang="en-US" sz="1800">
                <a:solidFill>
                  <a:schemeClr val="lt2"/>
                </a:solidFill>
                <a:latin typeface="Arial"/>
                <a:ea typeface="Arial"/>
                <a:cs typeface="Arial"/>
                <a:sym typeface="Arial"/>
              </a:rPr>
              <a:t>#download the stopwords from nltk using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nltk.download('stopwords') </a:t>
            </a:r>
            <a:endParaRPr/>
          </a:p>
          <a:p>
            <a:pPr marL="0" marR="0" lvl="0" indent="0" algn="l" rtl="0">
              <a:spcBef>
                <a:spcPts val="0"/>
              </a:spcBef>
              <a:spcAft>
                <a:spcPts val="0"/>
              </a:spcAft>
              <a:buNone/>
            </a:pPr>
            <a:r>
              <a:rPr lang="en-US" sz="1800">
                <a:solidFill>
                  <a:schemeClr val="lt2"/>
                </a:solidFill>
                <a:latin typeface="Arial"/>
                <a:ea typeface="Arial"/>
                <a:cs typeface="Arial"/>
                <a:sym typeface="Arial"/>
              </a:rPr>
              <a:t>#import stopwords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from nltk.corpus import stopwords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lt2"/>
                </a:solidFill>
                <a:latin typeface="Arial"/>
                <a:ea typeface="Arial"/>
                <a:cs typeface="Arial"/>
                <a:sym typeface="Arial"/>
              </a:rPr>
              <a:t>#import english stopwords list from nltk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stopwords_eng = stopwords.words('english')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tweet_tokens=tweet.split()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tweet_list=[]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#remove stopwords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for word in tweet_tokens: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if word not in stopwords_eng: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tweet_list.append(word)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print("tweet_list = {}".format(tweet_list))</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2" name="Google Shape;692;p6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62"/>
          <p:cNvSpPr txBox="1">
            <a:spLocks noGrp="1"/>
          </p:cNvSpPr>
          <p:nvPr>
            <p:ph type="title"/>
          </p:nvPr>
        </p:nvSpPr>
        <p:spPr>
          <a:xfrm>
            <a:off x="424833" y="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b="1">
                <a:solidFill>
                  <a:schemeClr val="accent2"/>
                </a:solidFill>
              </a:rPr>
              <a:t>Remove Punctuation</a:t>
            </a:r>
            <a:endParaRPr/>
          </a:p>
        </p:txBody>
      </p:sp>
      <p:sp>
        <p:nvSpPr>
          <p:cNvPr id="699" name="Google Shape;699;p62"/>
          <p:cNvSpPr/>
          <p:nvPr/>
        </p:nvSpPr>
        <p:spPr>
          <a:xfrm>
            <a:off x="302840" y="1054477"/>
            <a:ext cx="851763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700" name="Google Shape;700;p6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228600" algn="l" rtl="0">
              <a:spcBef>
                <a:spcPts val="0"/>
              </a:spcBef>
              <a:spcAft>
                <a:spcPts val="0"/>
              </a:spcAft>
              <a:buClr>
                <a:schemeClr val="dk1"/>
              </a:buClr>
              <a:buSzPts val="1800"/>
              <a:buFont typeface="Arial"/>
              <a:buNone/>
            </a:pPr>
            <a:endParaRPr sz="1800"/>
          </a:p>
          <a:p>
            <a:pPr marL="342900" lvl="0" indent="-228600" algn="l" rtl="0">
              <a:spcBef>
                <a:spcPts val="360"/>
              </a:spcBef>
              <a:spcAft>
                <a:spcPts val="0"/>
              </a:spcAft>
              <a:buClr>
                <a:schemeClr val="dk1"/>
              </a:buClr>
              <a:buSzPts val="1800"/>
              <a:buFont typeface="Arial"/>
              <a:buNone/>
            </a:pPr>
            <a:endParaRPr sz="1800"/>
          </a:p>
        </p:txBody>
      </p:sp>
      <p:sp>
        <p:nvSpPr>
          <p:cNvPr id="701" name="Google Shape;701;p62"/>
          <p:cNvSpPr/>
          <p:nvPr/>
        </p:nvSpPr>
        <p:spPr>
          <a:xfrm>
            <a:off x="827584" y="1054477"/>
            <a:ext cx="6984776" cy="42473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Remove Punctuation</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import string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clean_tweet=[]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#remove punctuations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for word in tweet_list: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if word not in string.punctuation: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clean_tweet.append(word)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print("clean_tweet = {}".format(clean_tweet)) </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2" name="Google Shape;702;p6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56FFDAF-0F30-B540-BDAA-094129C87DEB}"/>
              </a:ext>
            </a:extLst>
          </p:cNvPr>
          <p:cNvSpPr>
            <a:spLocks noGrp="1" noChangeArrowheads="1"/>
          </p:cNvSpPr>
          <p:nvPr>
            <p:ph type="title"/>
          </p:nvPr>
        </p:nvSpPr>
        <p:spPr>
          <a:xfrm>
            <a:off x="899592" y="2933700"/>
            <a:ext cx="6870700" cy="685800"/>
          </a:xfrm>
        </p:spPr>
        <p:txBody>
          <a:bodyPr/>
          <a:lstStyle/>
          <a:p>
            <a:r>
              <a:rPr lang="en-US" altLang="en-US" sz="4000" b="1" dirty="0">
                <a:solidFill>
                  <a:schemeClr val="accent2"/>
                </a:solidFill>
                <a:ea typeface="ＭＳ Ｐゴシック" panose="020B0600070205080204" pitchFamily="34" charset="-128"/>
              </a:rPr>
              <a:t>Text Vectorization</a:t>
            </a:r>
            <a:br>
              <a:rPr lang="en-US" altLang="en-US" sz="4000" b="1" dirty="0">
                <a:solidFill>
                  <a:schemeClr val="accent2"/>
                </a:solidFill>
                <a:ea typeface="ＭＳ Ｐゴシック" panose="020B0600070205080204" pitchFamily="34" charset="-128"/>
              </a:rPr>
            </a:br>
            <a:br>
              <a:rPr lang="en-US" altLang="en-US" sz="4000" b="1" dirty="0">
                <a:solidFill>
                  <a:schemeClr val="accent2"/>
                </a:solidFill>
                <a:ea typeface="ＭＳ Ｐゴシック" panose="020B0600070205080204" pitchFamily="34" charset="-128"/>
              </a:rPr>
            </a:br>
            <a:br>
              <a:rPr lang="en-US" sz="1400" dirty="0"/>
            </a:br>
            <a:r>
              <a:rPr lang="en-US" sz="1400" dirty="0"/>
              <a:t> </a:t>
            </a:r>
            <a:br>
              <a:rPr lang="en-US" sz="1400" dirty="0"/>
            </a:br>
            <a:r>
              <a:rPr lang="en-US" sz="1400" dirty="0"/>
              <a:t>Applied Text Analysis with Python: Enabling Language-Aware Data Products with Machine Learning, Bengfort, Benjamin</a:t>
            </a:r>
            <a:br>
              <a:rPr lang="en-US" sz="1400" dirty="0"/>
            </a:br>
            <a:endParaRPr lang="en-US" altLang="en-US" sz="1400"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DB9AA50B-FDF0-D84B-A05F-73ECC51E740A}"/>
              </a:ext>
            </a:extLst>
          </p:cNvPr>
          <p:cNvSpPr>
            <a:spLocks noGrp="1"/>
          </p:cNvSpPr>
          <p:nvPr>
            <p:ph type="sldNum" sz="quarter" idx="12"/>
          </p:nvPr>
        </p:nvSpPr>
        <p:spPr/>
        <p:txBody>
          <a:bodyPr/>
          <a:lstStyle/>
          <a:p>
            <a:pPr>
              <a:defRPr/>
            </a:pPr>
            <a:fld id="{740F825C-949B-974C-AB99-C3CE0C97A40B}" type="slidenum">
              <a:rPr lang="en-GB" altLang="en-US" smtClean="0"/>
              <a:pPr>
                <a:defRPr/>
              </a:pPr>
              <a:t>15</a:t>
            </a:fld>
            <a:endParaRPr lang="en-GB" altLang="en-US"/>
          </a:p>
        </p:txBody>
      </p:sp>
    </p:spTree>
    <p:extLst>
      <p:ext uri="{BB962C8B-B14F-4D97-AF65-F5344CB8AC3E}">
        <p14:creationId xmlns:p14="http://schemas.microsoft.com/office/powerpoint/2010/main" val="735578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Text Vectorization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r>
              <a:rPr lang="en-US" sz="2000" dirty="0"/>
              <a:t>Machine learning algorithms operate on a numeric feature space, expecting input as a two-dimensional array where rows are instances and columns are features. </a:t>
            </a:r>
          </a:p>
          <a:p>
            <a:pPr marL="0" indent="0">
              <a:buNone/>
            </a:pPr>
            <a:endParaRPr lang="en-US" sz="2000" dirty="0"/>
          </a:p>
          <a:p>
            <a:pPr marL="0" indent="0">
              <a:buNone/>
            </a:pPr>
            <a:r>
              <a:rPr lang="en-US" sz="2000" dirty="0"/>
              <a:t>In order to perform machine learning on text, we need to transform our documents into vector representations such that we can apply numeric machine learning. </a:t>
            </a:r>
          </a:p>
          <a:p>
            <a:pPr marL="0" indent="0">
              <a:buNone/>
            </a:pPr>
            <a:endParaRPr lang="en-US" sz="2000" dirty="0"/>
          </a:p>
          <a:p>
            <a:pPr marL="0" indent="0">
              <a:buNone/>
            </a:pPr>
            <a:r>
              <a:rPr lang="en-US" sz="2000" b="1" dirty="0"/>
              <a:t>This process is called vectorization</a:t>
            </a:r>
            <a:endParaRPr lang="en-US" sz="2000" b="1" dirty="0">
              <a:solidFill>
                <a:schemeClr val="bg2"/>
              </a:solidFill>
            </a:endParaRPr>
          </a:p>
        </p:txBody>
      </p:sp>
      <p:sp>
        <p:nvSpPr>
          <p:cNvPr id="4" name="Slide Number Placeholder 3">
            <a:extLst>
              <a:ext uri="{FF2B5EF4-FFF2-40B4-BE49-F238E27FC236}">
                <a16:creationId xmlns:a16="http://schemas.microsoft.com/office/drawing/2014/main" id="{D87836FF-1907-6041-998D-5411C7F1ED0E}"/>
              </a:ext>
            </a:extLst>
          </p:cNvPr>
          <p:cNvSpPr>
            <a:spLocks noGrp="1"/>
          </p:cNvSpPr>
          <p:nvPr>
            <p:ph type="sldNum" sz="quarter" idx="12"/>
          </p:nvPr>
        </p:nvSpPr>
        <p:spPr/>
        <p:txBody>
          <a:bodyPr/>
          <a:lstStyle/>
          <a:p>
            <a:pPr>
              <a:defRPr/>
            </a:pPr>
            <a:fld id="{740F825C-949B-974C-AB99-C3CE0C97A40B}" type="slidenum">
              <a:rPr lang="en-GB" altLang="en-US" smtClean="0"/>
              <a:pPr>
                <a:defRPr/>
              </a:pPr>
              <a:t>16</a:t>
            </a:fld>
            <a:endParaRPr lang="en-GB" altLang="en-US"/>
          </a:p>
        </p:txBody>
      </p:sp>
    </p:spTree>
    <p:extLst>
      <p:ext uri="{BB962C8B-B14F-4D97-AF65-F5344CB8AC3E}">
        <p14:creationId xmlns:p14="http://schemas.microsoft.com/office/powerpoint/2010/main" val="937370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b="1" dirty="0">
                <a:solidFill>
                  <a:schemeClr val="accent2"/>
                </a:solidFill>
              </a:rPr>
              <a:t>Words in Space</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8" name="Content Placeholder 7" descr="Timeline&#10;&#10;Description automatically generated">
            <a:extLst>
              <a:ext uri="{FF2B5EF4-FFF2-40B4-BE49-F238E27FC236}">
                <a16:creationId xmlns:a16="http://schemas.microsoft.com/office/drawing/2014/main" id="{A39BD184-1307-BE4C-A277-840DE67558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0000" y="2491581"/>
            <a:ext cx="6604000" cy="2743200"/>
          </a:xfrm>
        </p:spPr>
      </p:pic>
      <p:sp>
        <p:nvSpPr>
          <p:cNvPr id="3" name="Slide Number Placeholder 2">
            <a:extLst>
              <a:ext uri="{FF2B5EF4-FFF2-40B4-BE49-F238E27FC236}">
                <a16:creationId xmlns:a16="http://schemas.microsoft.com/office/drawing/2014/main" id="{A8F6C073-1D05-C843-BD36-3F23C6EB592F}"/>
              </a:ext>
            </a:extLst>
          </p:cNvPr>
          <p:cNvSpPr>
            <a:spLocks noGrp="1"/>
          </p:cNvSpPr>
          <p:nvPr>
            <p:ph type="sldNum" sz="quarter" idx="12"/>
          </p:nvPr>
        </p:nvSpPr>
        <p:spPr/>
        <p:txBody>
          <a:bodyPr/>
          <a:lstStyle/>
          <a:p>
            <a:pPr>
              <a:defRPr/>
            </a:pPr>
            <a:fld id="{740F825C-949B-974C-AB99-C3CE0C97A40B}" type="slidenum">
              <a:rPr lang="en-GB" altLang="en-US" smtClean="0"/>
              <a:pPr>
                <a:defRPr/>
              </a:pPr>
              <a:t>17</a:t>
            </a:fld>
            <a:endParaRPr lang="en-GB" altLang="en-US"/>
          </a:p>
        </p:txBody>
      </p:sp>
    </p:spTree>
    <p:extLst>
      <p:ext uri="{BB962C8B-B14F-4D97-AF65-F5344CB8AC3E}">
        <p14:creationId xmlns:p14="http://schemas.microsoft.com/office/powerpoint/2010/main" val="566756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b="1" dirty="0">
                <a:solidFill>
                  <a:schemeClr val="accent2"/>
                </a:solidFill>
              </a:rPr>
              <a:t>Words in Space - Frequency Vectors</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484026D2-57D6-EA47-AC18-AAB34CA600F2}"/>
              </a:ext>
            </a:extLst>
          </p:cNvPr>
          <p:cNvSpPr>
            <a:spLocks noGrp="1"/>
          </p:cNvSpPr>
          <p:nvPr>
            <p:ph idx="1"/>
          </p:nvPr>
        </p:nvSpPr>
        <p:spPr/>
        <p:txBody>
          <a:bodyPr/>
          <a:lstStyle/>
          <a:p>
            <a:r>
              <a:rPr lang="en-US" sz="1800" dirty="0"/>
              <a:t>The simplest vector encoding model is to simply fill in the vector with the frequency of each word as it appears in the document. </a:t>
            </a:r>
          </a:p>
          <a:p>
            <a:pPr marL="0" indent="0">
              <a:buNone/>
            </a:pPr>
            <a:endParaRPr lang="en-US" sz="1800" dirty="0"/>
          </a:p>
          <a:p>
            <a:r>
              <a:rPr lang="en-US" sz="1800" dirty="0"/>
              <a:t>In this encoding scheme, each document is represented as the multiset of the tokens that compose it and the value for each word position in the vector is its count.</a:t>
            </a:r>
          </a:p>
        </p:txBody>
      </p:sp>
      <p:pic>
        <p:nvPicPr>
          <p:cNvPr id="5" name="Picture 4" descr="Diagram&#10;&#10;Description automatically generated">
            <a:extLst>
              <a:ext uri="{FF2B5EF4-FFF2-40B4-BE49-F238E27FC236}">
                <a16:creationId xmlns:a16="http://schemas.microsoft.com/office/drawing/2014/main" id="{CD93ECC2-856D-704D-AF0B-0E966C8C4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630" y="3650465"/>
            <a:ext cx="7073900" cy="2705100"/>
          </a:xfrm>
          <a:prstGeom prst="rect">
            <a:avLst/>
          </a:prstGeom>
        </p:spPr>
      </p:pic>
      <p:sp>
        <p:nvSpPr>
          <p:cNvPr id="4" name="Slide Number Placeholder 3">
            <a:extLst>
              <a:ext uri="{FF2B5EF4-FFF2-40B4-BE49-F238E27FC236}">
                <a16:creationId xmlns:a16="http://schemas.microsoft.com/office/drawing/2014/main" id="{B77CB13D-62E6-DF4F-8368-6509B49284CA}"/>
              </a:ext>
            </a:extLst>
          </p:cNvPr>
          <p:cNvSpPr>
            <a:spLocks noGrp="1"/>
          </p:cNvSpPr>
          <p:nvPr>
            <p:ph type="sldNum" sz="quarter" idx="12"/>
          </p:nvPr>
        </p:nvSpPr>
        <p:spPr/>
        <p:txBody>
          <a:bodyPr/>
          <a:lstStyle/>
          <a:p>
            <a:pPr>
              <a:defRPr/>
            </a:pPr>
            <a:fld id="{740F825C-949B-974C-AB99-C3CE0C97A40B}" type="slidenum">
              <a:rPr lang="en-GB" altLang="en-US" smtClean="0"/>
              <a:pPr>
                <a:defRPr/>
              </a:pPr>
              <a:t>18</a:t>
            </a:fld>
            <a:endParaRPr lang="en-GB" altLang="en-US"/>
          </a:p>
        </p:txBody>
      </p:sp>
    </p:spTree>
    <p:extLst>
      <p:ext uri="{BB962C8B-B14F-4D97-AF65-F5344CB8AC3E}">
        <p14:creationId xmlns:p14="http://schemas.microsoft.com/office/powerpoint/2010/main" val="3589568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b="1" dirty="0">
                <a:solidFill>
                  <a:schemeClr val="accent2"/>
                </a:solidFill>
              </a:rPr>
              <a:t>Words in Space - Frequency Vectors</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6" name="Content Placeholder 5">
            <a:extLst>
              <a:ext uri="{FF2B5EF4-FFF2-40B4-BE49-F238E27FC236}">
                <a16:creationId xmlns:a16="http://schemas.microsoft.com/office/drawing/2014/main" id="{76DB0A4F-CB18-F44C-A10C-33C0E94A6C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576" y="2060848"/>
            <a:ext cx="4607396" cy="2559664"/>
          </a:xfrm>
        </p:spPr>
      </p:pic>
      <p:sp>
        <p:nvSpPr>
          <p:cNvPr id="3" name="Slide Number Placeholder 2">
            <a:extLst>
              <a:ext uri="{FF2B5EF4-FFF2-40B4-BE49-F238E27FC236}">
                <a16:creationId xmlns:a16="http://schemas.microsoft.com/office/drawing/2014/main" id="{66D125E7-AE41-0F4F-81F0-9A22535A1DD8}"/>
              </a:ext>
            </a:extLst>
          </p:cNvPr>
          <p:cNvSpPr>
            <a:spLocks noGrp="1"/>
          </p:cNvSpPr>
          <p:nvPr>
            <p:ph type="sldNum" sz="quarter" idx="12"/>
          </p:nvPr>
        </p:nvSpPr>
        <p:spPr/>
        <p:txBody>
          <a:bodyPr/>
          <a:lstStyle/>
          <a:p>
            <a:pPr>
              <a:defRPr/>
            </a:pPr>
            <a:fld id="{740F825C-949B-974C-AB99-C3CE0C97A40B}" type="slidenum">
              <a:rPr lang="en-GB" altLang="en-US" smtClean="0"/>
              <a:pPr>
                <a:defRPr/>
              </a:pPr>
              <a:t>19</a:t>
            </a:fld>
            <a:endParaRPr lang="en-GB" altLang="en-US"/>
          </a:p>
        </p:txBody>
      </p:sp>
    </p:spTree>
    <p:extLst>
      <p:ext uri="{BB962C8B-B14F-4D97-AF65-F5344CB8AC3E}">
        <p14:creationId xmlns:p14="http://schemas.microsoft.com/office/powerpoint/2010/main" val="1045275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8"/>
          <p:cNvSpPr/>
          <p:nvPr/>
        </p:nvSpPr>
        <p:spPr>
          <a:xfrm>
            <a:off x="302840" y="1054477"/>
            <a:ext cx="851763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553" name="Google Shape;553;p4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228600" algn="l" rtl="0">
              <a:spcBef>
                <a:spcPts val="0"/>
              </a:spcBef>
              <a:spcAft>
                <a:spcPts val="0"/>
              </a:spcAft>
              <a:buClr>
                <a:schemeClr val="dk1"/>
              </a:buClr>
              <a:buSzPts val="1800"/>
              <a:buFont typeface="Arial"/>
              <a:buNone/>
            </a:pPr>
            <a:endParaRPr sz="1800"/>
          </a:p>
          <a:p>
            <a:pPr marL="342900" lvl="0" indent="-228600" algn="l" rtl="0">
              <a:spcBef>
                <a:spcPts val="360"/>
              </a:spcBef>
              <a:spcAft>
                <a:spcPts val="0"/>
              </a:spcAft>
              <a:buClr>
                <a:schemeClr val="dk1"/>
              </a:buClr>
              <a:buSzPts val="1800"/>
              <a:buFont typeface="Arial"/>
              <a:buNone/>
            </a:pPr>
            <a:endParaRPr sz="1800"/>
          </a:p>
        </p:txBody>
      </p:sp>
      <p:sp>
        <p:nvSpPr>
          <p:cNvPr id="554" name="Google Shape;554;p48"/>
          <p:cNvSpPr txBox="1"/>
          <p:nvPr/>
        </p:nvSpPr>
        <p:spPr>
          <a:xfrm>
            <a:off x="457200" y="285750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1">
                <a:solidFill>
                  <a:schemeClr val="accent2"/>
                </a:solidFill>
                <a:latin typeface="Arial"/>
                <a:ea typeface="Arial"/>
                <a:cs typeface="Arial"/>
                <a:sym typeface="Arial"/>
              </a:rPr>
              <a:t>Data Cleaning: </a:t>
            </a:r>
            <a:endParaRPr/>
          </a:p>
          <a:p>
            <a:pPr marL="0" marR="0" lvl="0" indent="0" algn="ctr" rtl="0">
              <a:spcBef>
                <a:spcPts val="0"/>
              </a:spcBef>
              <a:spcAft>
                <a:spcPts val="0"/>
              </a:spcAft>
              <a:buNone/>
            </a:pPr>
            <a:r>
              <a:rPr lang="en-US" sz="4000" b="1">
                <a:solidFill>
                  <a:schemeClr val="accent2"/>
                </a:solidFill>
                <a:latin typeface="Arial"/>
                <a:ea typeface="Arial"/>
                <a:cs typeface="Arial"/>
                <a:sym typeface="Arial"/>
              </a:rPr>
              <a:t>Another Example</a:t>
            </a:r>
            <a:endParaRPr sz="4000" b="1">
              <a:solidFill>
                <a:schemeClr val="accent2"/>
              </a:solidFill>
              <a:latin typeface="Arial"/>
              <a:ea typeface="Arial"/>
              <a:cs typeface="Arial"/>
              <a:sym typeface="Arial"/>
            </a:endParaRPr>
          </a:p>
        </p:txBody>
      </p:sp>
      <p:sp>
        <p:nvSpPr>
          <p:cNvPr id="555" name="Google Shape;555;p4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b="1" dirty="0">
                <a:solidFill>
                  <a:schemeClr val="accent2"/>
                </a:solidFill>
              </a:rPr>
              <a:t>Words in Space - Frequency Vectors</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8" name="Picture 7" descr="Graphical user interface, text, application&#10;&#10;Description automatically generated">
            <a:extLst>
              <a:ext uri="{FF2B5EF4-FFF2-40B4-BE49-F238E27FC236}">
                <a16:creationId xmlns:a16="http://schemas.microsoft.com/office/drawing/2014/main" id="{630268E6-D75C-9F4C-B36C-52E4233BF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5013176"/>
            <a:ext cx="6146800" cy="1130300"/>
          </a:xfrm>
          <a:prstGeom prst="rect">
            <a:avLst/>
          </a:prstGeom>
        </p:spPr>
      </p:pic>
      <p:sp>
        <p:nvSpPr>
          <p:cNvPr id="4" name="Rectangle 3">
            <a:extLst>
              <a:ext uri="{FF2B5EF4-FFF2-40B4-BE49-F238E27FC236}">
                <a16:creationId xmlns:a16="http://schemas.microsoft.com/office/drawing/2014/main" id="{FBAEEAD4-B833-9B4B-ADE2-28D49974163C}"/>
              </a:ext>
            </a:extLst>
          </p:cNvPr>
          <p:cNvSpPr/>
          <p:nvPr/>
        </p:nvSpPr>
        <p:spPr>
          <a:xfrm>
            <a:off x="683568" y="1668864"/>
            <a:ext cx="7704856" cy="2585323"/>
          </a:xfrm>
          <a:prstGeom prst="rect">
            <a:avLst/>
          </a:prstGeom>
        </p:spPr>
        <p:txBody>
          <a:bodyPr wrap="square">
            <a:spAutoFit/>
          </a:bodyPr>
          <a:lstStyle/>
          <a:p>
            <a:pPr marL="285750" indent="-285750">
              <a:buFont typeface="Arial" panose="020B0604020202020204" pitchFamily="34" charset="0"/>
              <a:buChar char="•"/>
            </a:pPr>
            <a:r>
              <a:rPr lang="en-US" dirty="0">
                <a:latin typeface="+mn-lt"/>
              </a:rPr>
              <a:t>The </a:t>
            </a:r>
            <a:r>
              <a:rPr lang="en-US" b="1" dirty="0" err="1">
                <a:latin typeface="+mn-lt"/>
              </a:rPr>
              <a:t>CountVectorizer</a:t>
            </a:r>
            <a:r>
              <a:rPr lang="en-US" dirty="0">
                <a:latin typeface="+mn-lt"/>
              </a:rPr>
              <a:t> transformer from the </a:t>
            </a:r>
            <a:r>
              <a:rPr lang="en-US" dirty="0" err="1">
                <a:solidFill>
                  <a:schemeClr val="bg2"/>
                </a:solidFill>
                <a:latin typeface="+mn-lt"/>
              </a:rPr>
              <a:t>sklearn.feature_extraction</a:t>
            </a:r>
            <a:r>
              <a:rPr lang="en-US" dirty="0">
                <a:latin typeface="+mn-lt"/>
              </a:rPr>
              <a:t> model has its own internal tokenization and normalization methods.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The fit method of the vectorizer expects an </a:t>
            </a:r>
            <a:r>
              <a:rPr lang="en-US" dirty="0" err="1">
                <a:latin typeface="+mn-lt"/>
              </a:rPr>
              <a:t>iterable</a:t>
            </a:r>
            <a:r>
              <a:rPr lang="en-US" dirty="0">
                <a:latin typeface="+mn-lt"/>
              </a:rPr>
              <a:t> or list of strings or file objects, and creates a dictionary of the vocabulary on the corpus.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When transform is called, each individual document is transformed into a sparse array whose index tuple is the row (the </a:t>
            </a:r>
            <a:r>
              <a:rPr lang="en-US" dirty="0" err="1">
                <a:latin typeface="+mn-lt"/>
              </a:rPr>
              <a:t>documentID</a:t>
            </a:r>
            <a:r>
              <a:rPr lang="en-US" dirty="0">
                <a:latin typeface="+mn-lt"/>
              </a:rPr>
              <a:t>) and the token ID from the dictionary, and whose value is the count</a:t>
            </a:r>
          </a:p>
        </p:txBody>
      </p:sp>
      <p:sp>
        <p:nvSpPr>
          <p:cNvPr id="5" name="Slide Number Placeholder 4">
            <a:extLst>
              <a:ext uri="{FF2B5EF4-FFF2-40B4-BE49-F238E27FC236}">
                <a16:creationId xmlns:a16="http://schemas.microsoft.com/office/drawing/2014/main" id="{60469D70-C183-BD45-9071-3C0CBB5D5109}"/>
              </a:ext>
            </a:extLst>
          </p:cNvPr>
          <p:cNvSpPr>
            <a:spLocks noGrp="1"/>
          </p:cNvSpPr>
          <p:nvPr>
            <p:ph type="sldNum" sz="quarter" idx="12"/>
          </p:nvPr>
        </p:nvSpPr>
        <p:spPr/>
        <p:txBody>
          <a:bodyPr/>
          <a:lstStyle/>
          <a:p>
            <a:pPr>
              <a:defRPr/>
            </a:pPr>
            <a:fld id="{740F825C-949B-974C-AB99-C3CE0C97A40B}" type="slidenum">
              <a:rPr lang="en-GB" altLang="en-US" smtClean="0"/>
              <a:pPr>
                <a:defRPr/>
              </a:pPr>
              <a:t>20</a:t>
            </a:fld>
            <a:endParaRPr lang="en-GB" altLang="en-US"/>
          </a:p>
        </p:txBody>
      </p:sp>
    </p:spTree>
    <p:extLst>
      <p:ext uri="{BB962C8B-B14F-4D97-AF65-F5344CB8AC3E}">
        <p14:creationId xmlns:p14="http://schemas.microsoft.com/office/powerpoint/2010/main" val="4008138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b="1" dirty="0">
                <a:solidFill>
                  <a:schemeClr val="accent2"/>
                </a:solidFill>
              </a:rPr>
              <a:t>Words in Space - Frequency Vectors</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BC264321-55DA-494E-8148-D7435FD34937}"/>
              </a:ext>
            </a:extLst>
          </p:cNvPr>
          <p:cNvSpPr/>
          <p:nvPr/>
        </p:nvSpPr>
        <p:spPr>
          <a:xfrm>
            <a:off x="683568" y="1772816"/>
            <a:ext cx="7632848" cy="2308324"/>
          </a:xfrm>
          <a:prstGeom prst="rect">
            <a:avLst/>
          </a:prstGeom>
        </p:spPr>
        <p:txBody>
          <a:bodyPr wrap="square">
            <a:spAutoFit/>
          </a:bodyPr>
          <a:lstStyle/>
          <a:p>
            <a:pPr marL="285750" indent="-285750">
              <a:buFont typeface="Arial" panose="020B0604020202020204" pitchFamily="34" charset="0"/>
              <a:buChar char="•"/>
            </a:pPr>
            <a:r>
              <a:rPr lang="en-US" dirty="0" err="1">
                <a:latin typeface="+mn-lt"/>
              </a:rPr>
              <a:t>Gensim’s</a:t>
            </a:r>
            <a:r>
              <a:rPr lang="en-US" dirty="0">
                <a:latin typeface="+mn-lt"/>
              </a:rPr>
              <a:t> frequency encoder is called doc2bow. To use doc2bow, we first create a </a:t>
            </a:r>
            <a:r>
              <a:rPr lang="en-US" dirty="0" err="1">
                <a:latin typeface="+mn-lt"/>
              </a:rPr>
              <a:t>Gensim</a:t>
            </a:r>
            <a:r>
              <a:rPr lang="en-US" dirty="0">
                <a:latin typeface="+mn-lt"/>
              </a:rPr>
              <a:t> Dictionary that maps tokens to indices based on observed order (eliminating the overhead of lexicographic sorting).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The dictionary object can be loaded or saved to disk,  and implements a doc2bow library that accepts a pre-tokenized document and returns a sparse matrix of (id, count) tuples where the id is the token’s id in the dictionary. </a:t>
            </a:r>
          </a:p>
        </p:txBody>
      </p:sp>
      <p:pic>
        <p:nvPicPr>
          <p:cNvPr id="6" name="Picture 5">
            <a:extLst>
              <a:ext uri="{FF2B5EF4-FFF2-40B4-BE49-F238E27FC236}">
                <a16:creationId xmlns:a16="http://schemas.microsoft.com/office/drawing/2014/main" id="{DC40A82B-3A55-B842-8A87-57EBFFF8D9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4581128"/>
            <a:ext cx="4648200" cy="1651000"/>
          </a:xfrm>
          <a:prstGeom prst="rect">
            <a:avLst/>
          </a:prstGeom>
        </p:spPr>
      </p:pic>
      <p:sp>
        <p:nvSpPr>
          <p:cNvPr id="7" name="Slide Number Placeholder 6">
            <a:extLst>
              <a:ext uri="{FF2B5EF4-FFF2-40B4-BE49-F238E27FC236}">
                <a16:creationId xmlns:a16="http://schemas.microsoft.com/office/drawing/2014/main" id="{EBEAD050-E965-0E4F-ABB7-F58ABD00BCF7}"/>
              </a:ext>
            </a:extLst>
          </p:cNvPr>
          <p:cNvSpPr>
            <a:spLocks noGrp="1"/>
          </p:cNvSpPr>
          <p:nvPr>
            <p:ph type="sldNum" sz="quarter" idx="12"/>
          </p:nvPr>
        </p:nvSpPr>
        <p:spPr/>
        <p:txBody>
          <a:bodyPr/>
          <a:lstStyle/>
          <a:p>
            <a:pPr>
              <a:defRPr/>
            </a:pPr>
            <a:fld id="{740F825C-949B-974C-AB99-C3CE0C97A40B}" type="slidenum">
              <a:rPr lang="en-GB" altLang="en-US" smtClean="0"/>
              <a:pPr>
                <a:defRPr/>
              </a:pPr>
              <a:t>21</a:t>
            </a:fld>
            <a:endParaRPr lang="en-GB" altLang="en-US"/>
          </a:p>
        </p:txBody>
      </p:sp>
    </p:spTree>
    <p:extLst>
      <p:ext uri="{BB962C8B-B14F-4D97-AF65-F5344CB8AC3E}">
        <p14:creationId xmlns:p14="http://schemas.microsoft.com/office/powerpoint/2010/main" val="1765519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b="1" dirty="0">
                <a:solidFill>
                  <a:schemeClr val="accent2"/>
                </a:solidFill>
              </a:rPr>
              <a:t>Words in Space - Frequency Vectors</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56F848F7-6DE3-0849-9082-3D4102EE3346}"/>
              </a:ext>
            </a:extLst>
          </p:cNvPr>
          <p:cNvSpPr/>
          <p:nvPr/>
        </p:nvSpPr>
        <p:spPr>
          <a:xfrm>
            <a:off x="755576" y="1916832"/>
            <a:ext cx="7632848"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mn-lt"/>
              </a:rPr>
              <a:t>Vectors can become extremely sparse, particularly as vocabularies get larger, which can have a significant impact on the speed and performance of machine learning models. </a:t>
            </a: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latin typeface="+mn-lt"/>
              </a:rPr>
              <a:t>For very large corpora, it is recommended to use the Scikit-Learn </a:t>
            </a:r>
            <a:r>
              <a:rPr lang="en-US" sz="2000" dirty="0" err="1">
                <a:latin typeface="+mn-lt"/>
              </a:rPr>
              <a:t>HashingVectorizer</a:t>
            </a:r>
            <a:r>
              <a:rPr lang="en-US" sz="2000" dirty="0">
                <a:latin typeface="+mn-lt"/>
              </a:rPr>
              <a:t>, which uses a hashing trick to find the token string name to feature index mapping.</a:t>
            </a:r>
          </a:p>
        </p:txBody>
      </p:sp>
      <p:sp>
        <p:nvSpPr>
          <p:cNvPr id="5" name="Slide Number Placeholder 4">
            <a:extLst>
              <a:ext uri="{FF2B5EF4-FFF2-40B4-BE49-F238E27FC236}">
                <a16:creationId xmlns:a16="http://schemas.microsoft.com/office/drawing/2014/main" id="{D62B4CBD-F719-4942-B145-9D983E65AFBA}"/>
              </a:ext>
            </a:extLst>
          </p:cNvPr>
          <p:cNvSpPr>
            <a:spLocks noGrp="1"/>
          </p:cNvSpPr>
          <p:nvPr>
            <p:ph type="sldNum" sz="quarter" idx="12"/>
          </p:nvPr>
        </p:nvSpPr>
        <p:spPr/>
        <p:txBody>
          <a:bodyPr/>
          <a:lstStyle/>
          <a:p>
            <a:pPr>
              <a:defRPr/>
            </a:pPr>
            <a:fld id="{740F825C-949B-974C-AB99-C3CE0C97A40B}" type="slidenum">
              <a:rPr lang="en-GB" altLang="en-US" smtClean="0"/>
              <a:pPr>
                <a:defRPr/>
              </a:pPr>
              <a:t>22</a:t>
            </a:fld>
            <a:endParaRPr lang="en-GB" altLang="en-US"/>
          </a:p>
        </p:txBody>
      </p:sp>
    </p:spTree>
    <p:extLst>
      <p:ext uri="{BB962C8B-B14F-4D97-AF65-F5344CB8AC3E}">
        <p14:creationId xmlns:p14="http://schemas.microsoft.com/office/powerpoint/2010/main" val="773296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b="1" dirty="0">
                <a:solidFill>
                  <a:schemeClr val="accent2"/>
                </a:solidFill>
              </a:rPr>
              <a:t>Words in Space - One-Hot Encoding</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142251A5-DF6E-DF4D-8031-5269D9EAA708}"/>
              </a:ext>
            </a:extLst>
          </p:cNvPr>
          <p:cNvSpPr>
            <a:spLocks noGrp="1"/>
          </p:cNvSpPr>
          <p:nvPr>
            <p:ph idx="1"/>
          </p:nvPr>
        </p:nvSpPr>
        <p:spPr/>
        <p:txBody>
          <a:bodyPr/>
          <a:lstStyle/>
          <a:p>
            <a:endParaRPr lang="en-US" sz="2000" dirty="0"/>
          </a:p>
          <a:p>
            <a:r>
              <a:rPr lang="en-US" sz="2000" dirty="0"/>
              <a:t>Because they disregard grammar and the relative position of words in documents, frequency-based encoding methods suffer from the long tail, or Zipfian distribution, that characterizes natural language.</a:t>
            </a:r>
          </a:p>
          <a:p>
            <a:endParaRPr lang="en-US" sz="2000" dirty="0"/>
          </a:p>
          <a:p>
            <a:r>
              <a:rPr lang="en-US" sz="2000" dirty="0">
                <a:solidFill>
                  <a:schemeClr val="bg2"/>
                </a:solidFill>
              </a:rPr>
              <a:t>As a result, tokens that occur very frequently are orders of magnitude more “significant” than other, less frequent ones. </a:t>
            </a:r>
          </a:p>
          <a:p>
            <a:endParaRPr lang="en-US" sz="2000" dirty="0"/>
          </a:p>
          <a:p>
            <a:r>
              <a:rPr lang="en-US" sz="2000" dirty="0"/>
              <a:t>This can have a significant impact on some models (e.g., generalized linear models) that expect normally distributed features.</a:t>
            </a:r>
          </a:p>
        </p:txBody>
      </p:sp>
      <p:sp>
        <p:nvSpPr>
          <p:cNvPr id="4" name="Slide Number Placeholder 3">
            <a:extLst>
              <a:ext uri="{FF2B5EF4-FFF2-40B4-BE49-F238E27FC236}">
                <a16:creationId xmlns:a16="http://schemas.microsoft.com/office/drawing/2014/main" id="{6E60B341-8111-894E-BA86-22CE56845895}"/>
              </a:ext>
            </a:extLst>
          </p:cNvPr>
          <p:cNvSpPr>
            <a:spLocks noGrp="1"/>
          </p:cNvSpPr>
          <p:nvPr>
            <p:ph type="sldNum" sz="quarter" idx="12"/>
          </p:nvPr>
        </p:nvSpPr>
        <p:spPr/>
        <p:txBody>
          <a:bodyPr/>
          <a:lstStyle/>
          <a:p>
            <a:pPr>
              <a:defRPr/>
            </a:pPr>
            <a:fld id="{740F825C-949B-974C-AB99-C3CE0C97A40B}" type="slidenum">
              <a:rPr lang="en-GB" altLang="en-US" smtClean="0"/>
              <a:pPr>
                <a:defRPr/>
              </a:pPr>
              <a:t>23</a:t>
            </a:fld>
            <a:endParaRPr lang="en-GB" altLang="en-US"/>
          </a:p>
        </p:txBody>
      </p:sp>
    </p:spTree>
    <p:extLst>
      <p:ext uri="{BB962C8B-B14F-4D97-AF65-F5344CB8AC3E}">
        <p14:creationId xmlns:p14="http://schemas.microsoft.com/office/powerpoint/2010/main" val="123250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b="1" dirty="0">
                <a:solidFill>
                  <a:schemeClr val="accent2"/>
                </a:solidFill>
              </a:rPr>
              <a:t>Words in Space - One-Hot Encoding</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142251A5-DF6E-DF4D-8031-5269D9EAA708}"/>
              </a:ext>
            </a:extLst>
          </p:cNvPr>
          <p:cNvSpPr>
            <a:spLocks noGrp="1"/>
          </p:cNvSpPr>
          <p:nvPr>
            <p:ph idx="1"/>
          </p:nvPr>
        </p:nvSpPr>
        <p:spPr/>
        <p:txBody>
          <a:bodyPr/>
          <a:lstStyle/>
          <a:p>
            <a:r>
              <a:rPr lang="en-US" sz="2000" dirty="0"/>
              <a:t>A solution to this problem is one-hot encoding, a </a:t>
            </a:r>
            <a:r>
              <a:rPr lang="en-US" sz="2000" dirty="0" err="1"/>
              <a:t>boolean</a:t>
            </a:r>
            <a:r>
              <a:rPr lang="en-US" sz="2000" dirty="0"/>
              <a:t> vector encoding method that marks a particular vector index with a value of true (1) if the token exists in the document and false (0) if it does not.</a:t>
            </a:r>
          </a:p>
        </p:txBody>
      </p:sp>
      <p:pic>
        <p:nvPicPr>
          <p:cNvPr id="5" name="Picture 4" descr="Diagram&#10;&#10;Description automatically generated">
            <a:extLst>
              <a:ext uri="{FF2B5EF4-FFF2-40B4-BE49-F238E27FC236}">
                <a16:creationId xmlns:a16="http://schemas.microsoft.com/office/drawing/2014/main" id="{CBC188D7-ABEB-4A44-8662-36B923A4D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580" y="3376576"/>
            <a:ext cx="6858000" cy="2755900"/>
          </a:xfrm>
          <a:prstGeom prst="rect">
            <a:avLst/>
          </a:prstGeom>
        </p:spPr>
      </p:pic>
      <p:sp>
        <p:nvSpPr>
          <p:cNvPr id="4" name="Slide Number Placeholder 3">
            <a:extLst>
              <a:ext uri="{FF2B5EF4-FFF2-40B4-BE49-F238E27FC236}">
                <a16:creationId xmlns:a16="http://schemas.microsoft.com/office/drawing/2014/main" id="{A496A1ED-4083-8C4F-A7C5-CB1D772CE204}"/>
              </a:ext>
            </a:extLst>
          </p:cNvPr>
          <p:cNvSpPr>
            <a:spLocks noGrp="1"/>
          </p:cNvSpPr>
          <p:nvPr>
            <p:ph type="sldNum" sz="quarter" idx="12"/>
          </p:nvPr>
        </p:nvSpPr>
        <p:spPr/>
        <p:txBody>
          <a:bodyPr/>
          <a:lstStyle/>
          <a:p>
            <a:pPr>
              <a:defRPr/>
            </a:pPr>
            <a:fld id="{740F825C-949B-974C-AB99-C3CE0C97A40B}" type="slidenum">
              <a:rPr lang="en-GB" altLang="en-US" smtClean="0"/>
              <a:pPr>
                <a:defRPr/>
              </a:pPr>
              <a:t>24</a:t>
            </a:fld>
            <a:endParaRPr lang="en-GB" altLang="en-US"/>
          </a:p>
        </p:txBody>
      </p:sp>
    </p:spTree>
    <p:extLst>
      <p:ext uri="{BB962C8B-B14F-4D97-AF65-F5344CB8AC3E}">
        <p14:creationId xmlns:p14="http://schemas.microsoft.com/office/powerpoint/2010/main" val="88530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b="1" dirty="0">
                <a:solidFill>
                  <a:schemeClr val="accent2"/>
                </a:solidFill>
              </a:rPr>
              <a:t>Words in Space - One-Hot Encoding</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142251A5-DF6E-DF4D-8031-5269D9EAA708}"/>
              </a:ext>
            </a:extLst>
          </p:cNvPr>
          <p:cNvSpPr>
            <a:spLocks noGrp="1"/>
          </p:cNvSpPr>
          <p:nvPr>
            <p:ph idx="1"/>
          </p:nvPr>
        </p:nvSpPr>
        <p:spPr/>
        <p:txBody>
          <a:bodyPr/>
          <a:lstStyle/>
          <a:p>
            <a:r>
              <a:rPr lang="en-US" sz="1800" dirty="0"/>
              <a:t>One-hot encoding reduces the imbalance issue of the distribution of tokens, simplifying a document to its constituent components. </a:t>
            </a:r>
          </a:p>
          <a:p>
            <a:endParaRPr lang="en-US" sz="1800" dirty="0"/>
          </a:p>
          <a:p>
            <a:r>
              <a:rPr lang="en-US" sz="1800" dirty="0"/>
              <a:t>This reduction is most effective for very small documents (sentences, tweets) that don’t contain very many repeated elements, and is usually applied to models that have very good smoothing properties</a:t>
            </a:r>
          </a:p>
        </p:txBody>
      </p:sp>
      <p:pic>
        <p:nvPicPr>
          <p:cNvPr id="6" name="Picture 5" descr="Graphical user interface, text, application&#10;&#10;Description automatically generated">
            <a:extLst>
              <a:ext uri="{FF2B5EF4-FFF2-40B4-BE49-F238E27FC236}">
                <a16:creationId xmlns:a16="http://schemas.microsoft.com/office/drawing/2014/main" id="{EA7BB0A0-8DF4-1D4A-8E21-DCA37970B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3933056"/>
            <a:ext cx="3492500" cy="163830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C40C449D-17AD-A14E-9E39-ADE7C0ACAF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2900" y="3933056"/>
            <a:ext cx="4991100" cy="1638300"/>
          </a:xfrm>
          <a:prstGeom prst="rect">
            <a:avLst/>
          </a:prstGeom>
        </p:spPr>
      </p:pic>
      <p:sp>
        <p:nvSpPr>
          <p:cNvPr id="4" name="Slide Number Placeholder 3">
            <a:extLst>
              <a:ext uri="{FF2B5EF4-FFF2-40B4-BE49-F238E27FC236}">
                <a16:creationId xmlns:a16="http://schemas.microsoft.com/office/drawing/2014/main" id="{F0104BE5-E166-D644-93BE-4D5AA0232212}"/>
              </a:ext>
            </a:extLst>
          </p:cNvPr>
          <p:cNvSpPr>
            <a:spLocks noGrp="1"/>
          </p:cNvSpPr>
          <p:nvPr>
            <p:ph type="sldNum" sz="quarter" idx="12"/>
          </p:nvPr>
        </p:nvSpPr>
        <p:spPr/>
        <p:txBody>
          <a:bodyPr/>
          <a:lstStyle/>
          <a:p>
            <a:pPr>
              <a:defRPr/>
            </a:pPr>
            <a:fld id="{740F825C-949B-974C-AB99-C3CE0C97A40B}" type="slidenum">
              <a:rPr lang="en-GB" altLang="en-US" smtClean="0"/>
              <a:pPr>
                <a:defRPr/>
              </a:pPr>
              <a:t>25</a:t>
            </a:fld>
            <a:endParaRPr lang="en-GB" altLang="en-US"/>
          </a:p>
        </p:txBody>
      </p:sp>
    </p:spTree>
    <p:extLst>
      <p:ext uri="{BB962C8B-B14F-4D97-AF65-F5344CB8AC3E}">
        <p14:creationId xmlns:p14="http://schemas.microsoft.com/office/powerpoint/2010/main" val="618811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b="1" dirty="0">
                <a:solidFill>
                  <a:schemeClr val="accent2"/>
                </a:solidFill>
              </a:rPr>
              <a:t>Words in Space - One-Hot Encoding</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142251A5-DF6E-DF4D-8031-5269D9EAA708}"/>
              </a:ext>
            </a:extLst>
          </p:cNvPr>
          <p:cNvSpPr>
            <a:spLocks noGrp="1"/>
          </p:cNvSpPr>
          <p:nvPr>
            <p:ph idx="1"/>
          </p:nvPr>
        </p:nvSpPr>
        <p:spPr>
          <a:xfrm>
            <a:off x="349780" y="2091723"/>
            <a:ext cx="8229600" cy="4525963"/>
          </a:xfrm>
        </p:spPr>
        <p:txBody>
          <a:bodyPr/>
          <a:lstStyle/>
          <a:p>
            <a:r>
              <a:rPr lang="en-US" sz="2000" dirty="0"/>
              <a:t>While </a:t>
            </a:r>
            <a:r>
              <a:rPr lang="en-US" sz="2000" dirty="0" err="1"/>
              <a:t>Gensim</a:t>
            </a:r>
            <a:r>
              <a:rPr lang="en-US" sz="2000" dirty="0"/>
              <a:t> does not have a specific one-hot encoder, its doc2bow method returns a list of tuples that we can manage on the fly.</a:t>
            </a:r>
            <a:endParaRPr lang="en-US" sz="2000" b="1" dirty="0"/>
          </a:p>
        </p:txBody>
      </p:sp>
      <p:pic>
        <p:nvPicPr>
          <p:cNvPr id="5" name="Picture 4" descr="Graphical user interface, text, application&#10;&#10;Description automatically generated">
            <a:extLst>
              <a:ext uri="{FF2B5EF4-FFF2-40B4-BE49-F238E27FC236}">
                <a16:creationId xmlns:a16="http://schemas.microsoft.com/office/drawing/2014/main" id="{7255BBE2-B0E9-4E47-879D-2E5184C74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3861048"/>
            <a:ext cx="5422900" cy="1435100"/>
          </a:xfrm>
          <a:prstGeom prst="rect">
            <a:avLst/>
          </a:prstGeom>
        </p:spPr>
      </p:pic>
      <p:sp>
        <p:nvSpPr>
          <p:cNvPr id="7" name="Slide Number Placeholder 6">
            <a:extLst>
              <a:ext uri="{FF2B5EF4-FFF2-40B4-BE49-F238E27FC236}">
                <a16:creationId xmlns:a16="http://schemas.microsoft.com/office/drawing/2014/main" id="{624B620F-3E63-C048-B86E-9FBB1AFAA248}"/>
              </a:ext>
            </a:extLst>
          </p:cNvPr>
          <p:cNvSpPr>
            <a:spLocks noGrp="1"/>
          </p:cNvSpPr>
          <p:nvPr>
            <p:ph type="sldNum" sz="quarter" idx="12"/>
          </p:nvPr>
        </p:nvSpPr>
        <p:spPr/>
        <p:txBody>
          <a:bodyPr/>
          <a:lstStyle/>
          <a:p>
            <a:pPr>
              <a:defRPr/>
            </a:pPr>
            <a:fld id="{740F825C-949B-974C-AB99-C3CE0C97A40B}" type="slidenum">
              <a:rPr lang="en-GB" altLang="en-US" smtClean="0"/>
              <a:pPr>
                <a:defRPr/>
              </a:pPr>
              <a:t>26</a:t>
            </a:fld>
            <a:endParaRPr lang="en-GB" altLang="en-US"/>
          </a:p>
        </p:txBody>
      </p:sp>
    </p:spTree>
    <p:extLst>
      <p:ext uri="{BB962C8B-B14F-4D97-AF65-F5344CB8AC3E}">
        <p14:creationId xmlns:p14="http://schemas.microsoft.com/office/powerpoint/2010/main" val="1542933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b="1" dirty="0">
                <a:solidFill>
                  <a:schemeClr val="accent2"/>
                </a:solidFill>
              </a:rPr>
              <a:t>Words in Space - One-Hot Encoding</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142251A5-DF6E-DF4D-8031-5269D9EAA708}"/>
              </a:ext>
            </a:extLst>
          </p:cNvPr>
          <p:cNvSpPr>
            <a:spLocks noGrp="1"/>
          </p:cNvSpPr>
          <p:nvPr>
            <p:ph idx="1"/>
          </p:nvPr>
        </p:nvSpPr>
        <p:spPr>
          <a:xfrm>
            <a:off x="349780" y="1628800"/>
            <a:ext cx="8229600" cy="4525963"/>
          </a:xfrm>
        </p:spPr>
        <p:txBody>
          <a:bodyPr/>
          <a:lstStyle/>
          <a:p>
            <a:endParaRPr lang="en-US" sz="2000" dirty="0"/>
          </a:p>
          <a:p>
            <a:r>
              <a:rPr lang="en-US" sz="2000" dirty="0"/>
              <a:t>One-hot encoding represents similarity and difference at the document level, but because all words are rendered equidistant, it is not able to encode per-word similarity.</a:t>
            </a:r>
          </a:p>
          <a:p>
            <a:endParaRPr lang="en-US" sz="2000" b="1" dirty="0"/>
          </a:p>
          <a:p>
            <a:r>
              <a:rPr lang="en-US" sz="2000" dirty="0"/>
              <a:t>Moreover, because all words are equally distant, word form becomes incredibly important; the tokens “trying” and “try” will be equally distant from unrelated tokens like “red” or “bicycle”! </a:t>
            </a:r>
          </a:p>
          <a:p>
            <a:endParaRPr lang="en-US" sz="2000" dirty="0"/>
          </a:p>
        </p:txBody>
      </p:sp>
      <p:sp>
        <p:nvSpPr>
          <p:cNvPr id="7" name="Slide Number Placeholder 6">
            <a:extLst>
              <a:ext uri="{FF2B5EF4-FFF2-40B4-BE49-F238E27FC236}">
                <a16:creationId xmlns:a16="http://schemas.microsoft.com/office/drawing/2014/main" id="{624B620F-3E63-C048-B86E-9FBB1AFAA248}"/>
              </a:ext>
            </a:extLst>
          </p:cNvPr>
          <p:cNvSpPr>
            <a:spLocks noGrp="1"/>
          </p:cNvSpPr>
          <p:nvPr>
            <p:ph type="sldNum" sz="quarter" idx="12"/>
          </p:nvPr>
        </p:nvSpPr>
        <p:spPr/>
        <p:txBody>
          <a:bodyPr/>
          <a:lstStyle/>
          <a:p>
            <a:pPr>
              <a:defRPr/>
            </a:pPr>
            <a:fld id="{740F825C-949B-974C-AB99-C3CE0C97A40B}" type="slidenum">
              <a:rPr lang="en-GB" altLang="en-US" smtClean="0"/>
              <a:pPr>
                <a:defRPr/>
              </a:pPr>
              <a:t>27</a:t>
            </a:fld>
            <a:endParaRPr lang="en-GB" altLang="en-US"/>
          </a:p>
        </p:txBody>
      </p:sp>
    </p:spTree>
    <p:extLst>
      <p:ext uri="{BB962C8B-B14F-4D97-AF65-F5344CB8AC3E}">
        <p14:creationId xmlns:p14="http://schemas.microsoft.com/office/powerpoint/2010/main" val="3164776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b="1" dirty="0">
                <a:solidFill>
                  <a:schemeClr val="accent2"/>
                </a:solidFill>
              </a:rPr>
              <a:t>Words in Space - One-Hot Encoding</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142251A5-DF6E-DF4D-8031-5269D9EAA708}"/>
              </a:ext>
            </a:extLst>
          </p:cNvPr>
          <p:cNvSpPr>
            <a:spLocks noGrp="1"/>
          </p:cNvSpPr>
          <p:nvPr>
            <p:ph idx="1"/>
          </p:nvPr>
        </p:nvSpPr>
        <p:spPr>
          <a:xfrm>
            <a:off x="349780" y="1628800"/>
            <a:ext cx="8229600" cy="4525963"/>
          </a:xfrm>
        </p:spPr>
        <p:txBody>
          <a:bodyPr/>
          <a:lstStyle/>
          <a:p>
            <a:endParaRPr lang="en-US" sz="2000" dirty="0"/>
          </a:p>
          <a:p>
            <a:r>
              <a:rPr lang="en-US" sz="2000" dirty="0"/>
              <a:t>Normalizing tokens to a single word class, either through stemming or lemmatization, ensures that different forms of tokens that embed plurality, case, gender, cardinality, tense, etc., are treated as single vector components. </a:t>
            </a:r>
          </a:p>
          <a:p>
            <a:endParaRPr lang="en-US" sz="2000" dirty="0"/>
          </a:p>
          <a:p>
            <a:r>
              <a:rPr lang="en-US" sz="2000" dirty="0"/>
              <a:t>This reduces the feature space and makes models more performant.</a:t>
            </a:r>
            <a:endParaRPr lang="en-US" sz="2000" b="1" dirty="0"/>
          </a:p>
        </p:txBody>
      </p:sp>
      <p:sp>
        <p:nvSpPr>
          <p:cNvPr id="7" name="Slide Number Placeholder 6">
            <a:extLst>
              <a:ext uri="{FF2B5EF4-FFF2-40B4-BE49-F238E27FC236}">
                <a16:creationId xmlns:a16="http://schemas.microsoft.com/office/drawing/2014/main" id="{624B620F-3E63-C048-B86E-9FBB1AFAA248}"/>
              </a:ext>
            </a:extLst>
          </p:cNvPr>
          <p:cNvSpPr>
            <a:spLocks noGrp="1"/>
          </p:cNvSpPr>
          <p:nvPr>
            <p:ph type="sldNum" sz="quarter" idx="12"/>
          </p:nvPr>
        </p:nvSpPr>
        <p:spPr/>
        <p:txBody>
          <a:bodyPr/>
          <a:lstStyle/>
          <a:p>
            <a:pPr>
              <a:defRPr/>
            </a:pPr>
            <a:fld id="{740F825C-949B-974C-AB99-C3CE0C97A40B}" type="slidenum">
              <a:rPr lang="en-GB" altLang="en-US" smtClean="0"/>
              <a:pPr>
                <a:defRPr/>
              </a:pPr>
              <a:t>28</a:t>
            </a:fld>
            <a:endParaRPr lang="en-GB" altLang="en-US"/>
          </a:p>
        </p:txBody>
      </p:sp>
    </p:spTree>
    <p:extLst>
      <p:ext uri="{BB962C8B-B14F-4D97-AF65-F5344CB8AC3E}">
        <p14:creationId xmlns:p14="http://schemas.microsoft.com/office/powerpoint/2010/main" val="3465218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629816"/>
            <a:ext cx="8229600" cy="1143000"/>
          </a:xfrm>
        </p:spPr>
        <p:txBody>
          <a:bodyPr/>
          <a:lstStyle/>
          <a:p>
            <a:r>
              <a:rPr lang="en-US" sz="4000" b="1" dirty="0">
                <a:solidFill>
                  <a:schemeClr val="accent2"/>
                </a:solidFill>
              </a:rPr>
              <a:t>Words in Space - Term Frequency–Inverse Document Frequency</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5" name="Content Placeholder 4" descr="Diagram&#10;&#10;Description automatically generated">
            <a:extLst>
              <a:ext uri="{FF2B5EF4-FFF2-40B4-BE49-F238E27FC236}">
                <a16:creationId xmlns:a16="http://schemas.microsoft.com/office/drawing/2014/main" id="{FACB6AB6-E59B-594F-BCA5-4A7E3AF52B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3150" y="3684736"/>
            <a:ext cx="6997700" cy="2768600"/>
          </a:xfrm>
        </p:spPr>
      </p:pic>
      <p:sp>
        <p:nvSpPr>
          <p:cNvPr id="7" name="Rectangle 6">
            <a:extLst>
              <a:ext uri="{FF2B5EF4-FFF2-40B4-BE49-F238E27FC236}">
                <a16:creationId xmlns:a16="http://schemas.microsoft.com/office/drawing/2014/main" id="{81056450-78B6-B44D-90F0-CC93C8AA9098}"/>
              </a:ext>
            </a:extLst>
          </p:cNvPr>
          <p:cNvSpPr/>
          <p:nvPr/>
        </p:nvSpPr>
        <p:spPr>
          <a:xfrm>
            <a:off x="755576" y="2197477"/>
            <a:ext cx="7416824" cy="1234975"/>
          </a:xfrm>
          <a:prstGeom prst="rect">
            <a:avLst/>
          </a:prstGeom>
        </p:spPr>
        <p:txBody>
          <a:bodyPr wrap="square">
            <a:spAutoFit/>
          </a:bodyPr>
          <a:lstStyle/>
          <a:p>
            <a:r>
              <a:rPr lang="en-US" dirty="0">
                <a:latin typeface="+mn-lt"/>
              </a:rPr>
              <a:t>TF–IDF, term frequency–inverse document frequency, encoding normalizes the frequency of tokens in a document with respect to the rest of the corpus. This encoding approach accentuates terms that are very relevant to a specific instance</a:t>
            </a:r>
          </a:p>
        </p:txBody>
      </p:sp>
      <p:sp>
        <p:nvSpPr>
          <p:cNvPr id="3" name="Slide Number Placeholder 2">
            <a:extLst>
              <a:ext uri="{FF2B5EF4-FFF2-40B4-BE49-F238E27FC236}">
                <a16:creationId xmlns:a16="http://schemas.microsoft.com/office/drawing/2014/main" id="{6FB7D178-DA05-484B-AC0D-2450E58D1F7C}"/>
              </a:ext>
            </a:extLst>
          </p:cNvPr>
          <p:cNvSpPr>
            <a:spLocks noGrp="1"/>
          </p:cNvSpPr>
          <p:nvPr>
            <p:ph type="sldNum" sz="quarter" idx="12"/>
          </p:nvPr>
        </p:nvSpPr>
        <p:spPr/>
        <p:txBody>
          <a:bodyPr/>
          <a:lstStyle/>
          <a:p>
            <a:pPr>
              <a:defRPr/>
            </a:pPr>
            <a:fld id="{740F825C-949B-974C-AB99-C3CE0C97A40B}" type="slidenum">
              <a:rPr lang="en-GB" altLang="en-US" smtClean="0"/>
              <a:pPr>
                <a:defRPr/>
              </a:pPr>
              <a:t>29</a:t>
            </a:fld>
            <a:endParaRPr lang="en-GB" altLang="en-US"/>
          </a:p>
        </p:txBody>
      </p:sp>
    </p:spTree>
    <p:extLst>
      <p:ext uri="{BB962C8B-B14F-4D97-AF65-F5344CB8AC3E}">
        <p14:creationId xmlns:p14="http://schemas.microsoft.com/office/powerpoint/2010/main" val="1999697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49"/>
          <p:cNvSpPr txBox="1">
            <a:spLocks noGrp="1"/>
          </p:cNvSpPr>
          <p:nvPr>
            <p:ph type="title"/>
          </p:nvPr>
        </p:nvSpPr>
        <p:spPr>
          <a:xfrm>
            <a:off x="302840" y="457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b="1">
                <a:solidFill>
                  <a:schemeClr val="accent2"/>
                </a:solidFill>
              </a:rPr>
              <a:t>Another Example</a:t>
            </a:r>
            <a:endParaRPr sz="4000" b="1">
              <a:solidFill>
                <a:schemeClr val="accent2"/>
              </a:solidFill>
            </a:endParaRPr>
          </a:p>
        </p:txBody>
      </p:sp>
      <p:sp>
        <p:nvSpPr>
          <p:cNvPr id="562" name="Google Shape;562;p49"/>
          <p:cNvSpPr/>
          <p:nvPr/>
        </p:nvSpPr>
        <p:spPr>
          <a:xfrm>
            <a:off x="302840" y="1054477"/>
            <a:ext cx="851763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563" name="Google Shape;563;p4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228600" algn="l" rtl="0">
              <a:spcBef>
                <a:spcPts val="0"/>
              </a:spcBef>
              <a:spcAft>
                <a:spcPts val="0"/>
              </a:spcAft>
              <a:buClr>
                <a:schemeClr val="dk1"/>
              </a:buClr>
              <a:buSzPts val="1800"/>
              <a:buFont typeface="Arial"/>
              <a:buNone/>
            </a:pPr>
            <a:endParaRPr sz="1800"/>
          </a:p>
          <a:p>
            <a:pPr marL="342900" lvl="0" indent="-228600" algn="l" rtl="0">
              <a:spcBef>
                <a:spcPts val="360"/>
              </a:spcBef>
              <a:spcAft>
                <a:spcPts val="0"/>
              </a:spcAft>
              <a:buClr>
                <a:schemeClr val="dk1"/>
              </a:buClr>
              <a:buSzPts val="1800"/>
              <a:buFont typeface="Arial"/>
              <a:buNone/>
            </a:pPr>
            <a:endParaRPr sz="1800"/>
          </a:p>
        </p:txBody>
      </p:sp>
      <p:sp>
        <p:nvSpPr>
          <p:cNvPr id="564" name="Google Shape;564;p49"/>
          <p:cNvSpPr/>
          <p:nvPr/>
        </p:nvSpPr>
        <p:spPr>
          <a:xfrm>
            <a:off x="755576" y="5157192"/>
            <a:ext cx="79511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https://www.geeksforgeeks.org/python-efficient-text-data-cleaning/</a:t>
            </a:r>
            <a:endParaRPr/>
          </a:p>
        </p:txBody>
      </p:sp>
      <p:sp>
        <p:nvSpPr>
          <p:cNvPr id="565" name="Google Shape;565;p49"/>
          <p:cNvSpPr/>
          <p:nvPr/>
        </p:nvSpPr>
        <p:spPr>
          <a:xfrm>
            <a:off x="827584" y="2828836"/>
            <a:ext cx="712879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2"/>
                </a:solidFill>
                <a:latin typeface="Arial"/>
                <a:ea typeface="Arial"/>
                <a:cs typeface="Arial"/>
                <a:sym typeface="Arial"/>
              </a:rPr>
              <a:t>I enjoyd the event which took place yesteday &amp;amp; I luvd it ! The link to the show is http://t.co/4ftYom0i It's awsome you'll luv it #HadFun #Enjoyed BFN GN</a:t>
            </a:r>
            <a:endParaRPr/>
          </a:p>
        </p:txBody>
      </p:sp>
      <p:sp>
        <p:nvSpPr>
          <p:cNvPr id="566" name="Google Shape;566;p4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629816"/>
            <a:ext cx="8229600" cy="1143000"/>
          </a:xfrm>
        </p:spPr>
        <p:txBody>
          <a:bodyPr/>
          <a:lstStyle/>
          <a:p>
            <a:r>
              <a:rPr lang="en-US" sz="4000" b="1" dirty="0">
                <a:solidFill>
                  <a:schemeClr val="accent2"/>
                </a:solidFill>
              </a:rPr>
              <a:t>Words in Space - Term Frequency–Inverse Document Frequency</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7" name="Rectangle 6">
            <a:extLst>
              <a:ext uri="{FF2B5EF4-FFF2-40B4-BE49-F238E27FC236}">
                <a16:creationId xmlns:a16="http://schemas.microsoft.com/office/drawing/2014/main" id="{81056450-78B6-B44D-90F0-CC93C8AA9098}"/>
              </a:ext>
            </a:extLst>
          </p:cNvPr>
          <p:cNvSpPr/>
          <p:nvPr/>
        </p:nvSpPr>
        <p:spPr>
          <a:xfrm>
            <a:off x="899592" y="2232123"/>
            <a:ext cx="7272808" cy="1908215"/>
          </a:xfrm>
          <a:prstGeom prst="rect">
            <a:avLst/>
          </a:prstGeom>
        </p:spPr>
        <p:txBody>
          <a:bodyPr wrap="square">
            <a:spAutoFit/>
          </a:bodyPr>
          <a:lstStyle/>
          <a:p>
            <a:endParaRPr lang="en-US" dirty="0">
              <a:latin typeface="+mn-lt"/>
            </a:endParaRPr>
          </a:p>
          <a:p>
            <a:r>
              <a:rPr lang="en-US" sz="2000" dirty="0"/>
              <a:t>TF–IDF is computed on a per-term basis, such that the relevance of a token to a document is measured by the scaled frequency of the appearance of the term in the document, normalized by the inverse of the scaled frequency of the term in the entire corpus.</a:t>
            </a:r>
            <a:endParaRPr lang="en-US" sz="2000" dirty="0">
              <a:latin typeface="+mn-lt"/>
            </a:endParaRPr>
          </a:p>
        </p:txBody>
      </p:sp>
      <p:pic>
        <p:nvPicPr>
          <p:cNvPr id="6" name="Picture 5" descr="Text&#10;&#10;Description automatically generated">
            <a:extLst>
              <a:ext uri="{FF2B5EF4-FFF2-40B4-BE49-F238E27FC236}">
                <a16:creationId xmlns:a16="http://schemas.microsoft.com/office/drawing/2014/main" id="{4128ADF0-7778-8B4A-BF74-330076D66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746" y="4599645"/>
            <a:ext cx="6032500" cy="863600"/>
          </a:xfrm>
          <a:prstGeom prst="rect">
            <a:avLst/>
          </a:prstGeom>
        </p:spPr>
      </p:pic>
      <p:sp>
        <p:nvSpPr>
          <p:cNvPr id="3" name="Slide Number Placeholder 2">
            <a:extLst>
              <a:ext uri="{FF2B5EF4-FFF2-40B4-BE49-F238E27FC236}">
                <a16:creationId xmlns:a16="http://schemas.microsoft.com/office/drawing/2014/main" id="{F914100C-813C-BF48-AC90-F34BD935BFA9}"/>
              </a:ext>
            </a:extLst>
          </p:cNvPr>
          <p:cNvSpPr>
            <a:spLocks noGrp="1"/>
          </p:cNvSpPr>
          <p:nvPr>
            <p:ph type="sldNum" sz="quarter" idx="12"/>
          </p:nvPr>
        </p:nvSpPr>
        <p:spPr/>
        <p:txBody>
          <a:bodyPr/>
          <a:lstStyle/>
          <a:p>
            <a:pPr>
              <a:defRPr/>
            </a:pPr>
            <a:fld id="{740F825C-949B-974C-AB99-C3CE0C97A40B}" type="slidenum">
              <a:rPr lang="en-GB" altLang="en-US" smtClean="0"/>
              <a:pPr>
                <a:defRPr/>
              </a:pPr>
              <a:t>30</a:t>
            </a:fld>
            <a:endParaRPr lang="en-GB" altLang="en-US"/>
          </a:p>
        </p:txBody>
      </p:sp>
    </p:spTree>
    <p:extLst>
      <p:ext uri="{BB962C8B-B14F-4D97-AF65-F5344CB8AC3E}">
        <p14:creationId xmlns:p14="http://schemas.microsoft.com/office/powerpoint/2010/main" val="2148133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16632"/>
            <a:ext cx="8229600" cy="1143000"/>
          </a:xfrm>
        </p:spPr>
        <p:txBody>
          <a:bodyPr/>
          <a:lstStyle/>
          <a:p>
            <a:r>
              <a:rPr lang="en-US" sz="4000" b="1" dirty="0">
                <a:solidFill>
                  <a:schemeClr val="accent2"/>
                </a:solidFill>
              </a:rPr>
              <a:t>Term Frequency–Inverse Document Frequency</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2F46FB12-8D36-8B44-B32D-AAB6C36B6AE8}"/>
              </a:ext>
            </a:extLst>
          </p:cNvPr>
          <p:cNvSpPr/>
          <p:nvPr/>
        </p:nvSpPr>
        <p:spPr>
          <a:xfrm>
            <a:off x="756168" y="1700808"/>
            <a:ext cx="7416824" cy="1754326"/>
          </a:xfrm>
          <a:prstGeom prst="rect">
            <a:avLst/>
          </a:prstGeom>
        </p:spPr>
        <p:txBody>
          <a:bodyPr wrap="square">
            <a:spAutoFit/>
          </a:bodyPr>
          <a:lstStyle/>
          <a:p>
            <a:r>
              <a:rPr lang="en-US" dirty="0">
                <a:latin typeface="+mn-lt"/>
              </a:rPr>
              <a:t>To vectorize text in this way with NLTK, we use the </a:t>
            </a:r>
            <a:r>
              <a:rPr lang="en-US" dirty="0" err="1">
                <a:latin typeface="+mn-lt"/>
              </a:rPr>
              <a:t>TextCollection</a:t>
            </a:r>
            <a:r>
              <a:rPr lang="en-US" dirty="0">
                <a:latin typeface="+mn-lt"/>
              </a:rPr>
              <a:t> class, a wrapper for a list of texts or a corpus consisting of one or more texts. </a:t>
            </a:r>
          </a:p>
          <a:p>
            <a:endParaRPr lang="en-US" dirty="0">
              <a:latin typeface="+mn-lt"/>
            </a:endParaRPr>
          </a:p>
          <a:p>
            <a:r>
              <a:rPr lang="en-US" dirty="0">
                <a:latin typeface="+mn-lt"/>
              </a:rPr>
              <a:t>This class provides sup‐port for counting, </a:t>
            </a:r>
            <a:r>
              <a:rPr lang="en-US" dirty="0" err="1">
                <a:latin typeface="+mn-lt"/>
              </a:rPr>
              <a:t>concordancing</a:t>
            </a:r>
            <a:r>
              <a:rPr lang="en-US" dirty="0">
                <a:latin typeface="+mn-lt"/>
              </a:rPr>
              <a:t>, collocation discovery, and more importantly, computing </a:t>
            </a:r>
            <a:r>
              <a:rPr lang="en-US" dirty="0" err="1">
                <a:latin typeface="+mn-lt"/>
              </a:rPr>
              <a:t>tf_idf</a:t>
            </a:r>
            <a:r>
              <a:rPr lang="en-US" dirty="0">
                <a:latin typeface="+mn-lt"/>
              </a:rPr>
              <a:t>.</a:t>
            </a:r>
          </a:p>
        </p:txBody>
      </p:sp>
      <p:pic>
        <p:nvPicPr>
          <p:cNvPr id="5" name="Picture 4" descr="Graphical user interface, text, application&#10;&#10;Description automatically generated">
            <a:extLst>
              <a:ext uri="{FF2B5EF4-FFF2-40B4-BE49-F238E27FC236}">
                <a16:creationId xmlns:a16="http://schemas.microsoft.com/office/drawing/2014/main" id="{0DB2B01E-B45F-3943-B75C-AFA5DCE5F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3845768"/>
            <a:ext cx="4673600" cy="2895600"/>
          </a:xfrm>
          <a:prstGeom prst="rect">
            <a:avLst/>
          </a:prstGeom>
        </p:spPr>
      </p:pic>
      <p:sp>
        <p:nvSpPr>
          <p:cNvPr id="4" name="Slide Number Placeholder 3">
            <a:extLst>
              <a:ext uri="{FF2B5EF4-FFF2-40B4-BE49-F238E27FC236}">
                <a16:creationId xmlns:a16="http://schemas.microsoft.com/office/drawing/2014/main" id="{1D42503D-2317-F647-9DBE-B32190BA3850}"/>
              </a:ext>
            </a:extLst>
          </p:cNvPr>
          <p:cNvSpPr>
            <a:spLocks noGrp="1"/>
          </p:cNvSpPr>
          <p:nvPr>
            <p:ph type="sldNum" sz="quarter" idx="12"/>
          </p:nvPr>
        </p:nvSpPr>
        <p:spPr/>
        <p:txBody>
          <a:bodyPr/>
          <a:lstStyle/>
          <a:p>
            <a:pPr>
              <a:defRPr/>
            </a:pPr>
            <a:fld id="{740F825C-949B-974C-AB99-C3CE0C97A40B}" type="slidenum">
              <a:rPr lang="en-GB" altLang="en-US" smtClean="0"/>
              <a:pPr>
                <a:defRPr/>
              </a:pPr>
              <a:t>31</a:t>
            </a:fld>
            <a:endParaRPr lang="en-GB" altLang="en-US"/>
          </a:p>
        </p:txBody>
      </p:sp>
    </p:spTree>
    <p:extLst>
      <p:ext uri="{BB962C8B-B14F-4D97-AF65-F5344CB8AC3E}">
        <p14:creationId xmlns:p14="http://schemas.microsoft.com/office/powerpoint/2010/main" val="3421598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629816"/>
            <a:ext cx="8229600" cy="1143000"/>
          </a:xfrm>
        </p:spPr>
        <p:txBody>
          <a:bodyPr/>
          <a:lstStyle/>
          <a:p>
            <a:r>
              <a:rPr lang="en-US" sz="4000" b="1" dirty="0">
                <a:solidFill>
                  <a:schemeClr val="accent2"/>
                </a:solidFill>
              </a:rPr>
              <a:t>Term Frequency–Inverse Document Frequency</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5AACD893-B8C1-F749-A9EF-573DC712C14A}"/>
              </a:ext>
            </a:extLst>
          </p:cNvPr>
          <p:cNvSpPr/>
          <p:nvPr/>
        </p:nvSpPr>
        <p:spPr>
          <a:xfrm>
            <a:off x="827584" y="2091900"/>
            <a:ext cx="7128792" cy="3416320"/>
          </a:xfrm>
          <a:prstGeom prst="rect">
            <a:avLst/>
          </a:prstGeom>
        </p:spPr>
        <p:txBody>
          <a:bodyPr wrap="square">
            <a:spAutoFit/>
          </a:bodyPr>
          <a:lstStyle/>
          <a:p>
            <a:r>
              <a:rPr lang="en-US" b="1" dirty="0"/>
              <a:t>The </a:t>
            </a:r>
            <a:r>
              <a:rPr lang="en-US" b="1" dirty="0" err="1"/>
              <a:t>Gensim</a:t>
            </a:r>
            <a:r>
              <a:rPr lang="en-US" b="1" dirty="0"/>
              <a:t> way</a:t>
            </a:r>
          </a:p>
          <a:p>
            <a:endParaRPr lang="en-US" dirty="0">
              <a:latin typeface="Times New Roman" panose="02020603050405020304" pitchFamily="18" charset="0"/>
            </a:endParaRPr>
          </a:p>
          <a:p>
            <a:r>
              <a:rPr lang="en-US" dirty="0">
                <a:latin typeface="+mn-lt"/>
              </a:rPr>
              <a:t>In </a:t>
            </a:r>
            <a:r>
              <a:rPr lang="en-US" dirty="0" err="1">
                <a:latin typeface="+mn-lt"/>
              </a:rPr>
              <a:t>Gensim</a:t>
            </a:r>
            <a:r>
              <a:rPr lang="en-US" dirty="0">
                <a:latin typeface="+mn-lt"/>
              </a:rPr>
              <a:t>, the </a:t>
            </a:r>
            <a:r>
              <a:rPr lang="en-US" dirty="0" err="1">
                <a:latin typeface="+mn-lt"/>
              </a:rPr>
              <a:t>TfidfModel</a:t>
            </a:r>
            <a:r>
              <a:rPr lang="en-US" dirty="0">
                <a:latin typeface="+mn-lt"/>
              </a:rPr>
              <a:t> data structure is similar to the Dictionary object in that it stores a mapping of terms and their vector positions in the order they are observed, but additionally stores the corpus frequency of those terms so it can vectorize documents on demand. </a:t>
            </a:r>
          </a:p>
          <a:p>
            <a:endParaRPr lang="en-US" dirty="0">
              <a:latin typeface="+mn-lt"/>
            </a:endParaRPr>
          </a:p>
          <a:p>
            <a:r>
              <a:rPr lang="en-US" dirty="0" err="1">
                <a:latin typeface="+mn-lt"/>
              </a:rPr>
              <a:t>Gensim</a:t>
            </a:r>
            <a:r>
              <a:rPr lang="en-US" dirty="0">
                <a:latin typeface="+mn-lt"/>
              </a:rPr>
              <a:t> allows us to apply our own tokenization method, expecting a corpus that is a list of lists of tokens. </a:t>
            </a:r>
          </a:p>
          <a:p>
            <a:endParaRPr lang="en-US" dirty="0">
              <a:latin typeface="+mn-lt"/>
            </a:endParaRPr>
          </a:p>
          <a:p>
            <a:r>
              <a:rPr lang="en-US" dirty="0">
                <a:latin typeface="+mn-lt"/>
              </a:rPr>
              <a:t>We first construct the lexicon and use it to instantiate the </a:t>
            </a:r>
            <a:r>
              <a:rPr lang="en-US" dirty="0" err="1">
                <a:latin typeface="+mn-lt"/>
              </a:rPr>
              <a:t>TfidfModel</a:t>
            </a:r>
            <a:r>
              <a:rPr lang="en-US" dirty="0">
                <a:latin typeface="+mn-lt"/>
              </a:rPr>
              <a:t>, which computes the normalized inverse document frequency.</a:t>
            </a:r>
          </a:p>
        </p:txBody>
      </p:sp>
      <p:sp>
        <p:nvSpPr>
          <p:cNvPr id="3" name="Slide Number Placeholder 2">
            <a:extLst>
              <a:ext uri="{FF2B5EF4-FFF2-40B4-BE49-F238E27FC236}">
                <a16:creationId xmlns:a16="http://schemas.microsoft.com/office/drawing/2014/main" id="{99EAA19D-F441-F34D-9779-B631FC38E13B}"/>
              </a:ext>
            </a:extLst>
          </p:cNvPr>
          <p:cNvSpPr>
            <a:spLocks noGrp="1"/>
          </p:cNvSpPr>
          <p:nvPr>
            <p:ph type="sldNum" sz="quarter" idx="12"/>
          </p:nvPr>
        </p:nvSpPr>
        <p:spPr/>
        <p:txBody>
          <a:bodyPr/>
          <a:lstStyle/>
          <a:p>
            <a:pPr>
              <a:defRPr/>
            </a:pPr>
            <a:fld id="{740F825C-949B-974C-AB99-C3CE0C97A40B}" type="slidenum">
              <a:rPr lang="en-GB" altLang="en-US" smtClean="0"/>
              <a:pPr>
                <a:defRPr/>
              </a:pPr>
              <a:t>32</a:t>
            </a:fld>
            <a:endParaRPr lang="en-GB" altLang="en-US"/>
          </a:p>
        </p:txBody>
      </p:sp>
    </p:spTree>
    <p:extLst>
      <p:ext uri="{BB962C8B-B14F-4D97-AF65-F5344CB8AC3E}">
        <p14:creationId xmlns:p14="http://schemas.microsoft.com/office/powerpoint/2010/main" val="590679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629816"/>
            <a:ext cx="8229600" cy="1143000"/>
          </a:xfrm>
        </p:spPr>
        <p:txBody>
          <a:bodyPr/>
          <a:lstStyle/>
          <a:p>
            <a:r>
              <a:rPr lang="en-US" sz="4000" b="1" dirty="0">
                <a:solidFill>
                  <a:schemeClr val="accent2"/>
                </a:solidFill>
              </a:rPr>
              <a:t>Term Frequency–Inverse Document Frequency</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5AACD893-B8C1-F749-A9EF-573DC712C14A}"/>
              </a:ext>
            </a:extLst>
          </p:cNvPr>
          <p:cNvSpPr/>
          <p:nvPr/>
        </p:nvSpPr>
        <p:spPr>
          <a:xfrm>
            <a:off x="827584" y="2197477"/>
            <a:ext cx="7128792" cy="646331"/>
          </a:xfrm>
          <a:prstGeom prst="rect">
            <a:avLst/>
          </a:prstGeom>
        </p:spPr>
        <p:txBody>
          <a:bodyPr wrap="square">
            <a:spAutoFit/>
          </a:bodyPr>
          <a:lstStyle/>
          <a:p>
            <a:r>
              <a:rPr lang="en-US" b="1" dirty="0"/>
              <a:t>The </a:t>
            </a:r>
            <a:r>
              <a:rPr lang="en-US" b="1" dirty="0" err="1"/>
              <a:t>Gensim</a:t>
            </a:r>
            <a:r>
              <a:rPr lang="en-US" b="1" dirty="0"/>
              <a:t> way</a:t>
            </a:r>
          </a:p>
          <a:p>
            <a:endParaRPr lang="en-US" dirty="0">
              <a:latin typeface="Times New Roman" panose="02020603050405020304" pitchFamily="18" charset="0"/>
            </a:endParaRPr>
          </a:p>
        </p:txBody>
      </p:sp>
      <p:pic>
        <p:nvPicPr>
          <p:cNvPr id="7" name="Picture 6" descr="Text&#10;&#10;Description automatically generated">
            <a:extLst>
              <a:ext uri="{FF2B5EF4-FFF2-40B4-BE49-F238E27FC236}">
                <a16:creationId xmlns:a16="http://schemas.microsoft.com/office/drawing/2014/main" id="{CD048C31-A1F7-9E41-BC8E-8AF12E42E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06" y="3268469"/>
            <a:ext cx="8455966" cy="1312659"/>
          </a:xfrm>
          <a:prstGeom prst="rect">
            <a:avLst/>
          </a:prstGeom>
        </p:spPr>
      </p:pic>
      <p:sp>
        <p:nvSpPr>
          <p:cNvPr id="3" name="Slide Number Placeholder 2">
            <a:extLst>
              <a:ext uri="{FF2B5EF4-FFF2-40B4-BE49-F238E27FC236}">
                <a16:creationId xmlns:a16="http://schemas.microsoft.com/office/drawing/2014/main" id="{C53E23CE-0522-8641-B469-BB87C1BF427E}"/>
              </a:ext>
            </a:extLst>
          </p:cNvPr>
          <p:cNvSpPr>
            <a:spLocks noGrp="1"/>
          </p:cNvSpPr>
          <p:nvPr>
            <p:ph type="sldNum" sz="quarter" idx="12"/>
          </p:nvPr>
        </p:nvSpPr>
        <p:spPr/>
        <p:txBody>
          <a:bodyPr/>
          <a:lstStyle/>
          <a:p>
            <a:pPr>
              <a:defRPr/>
            </a:pPr>
            <a:fld id="{740F825C-949B-974C-AB99-C3CE0C97A40B}" type="slidenum">
              <a:rPr lang="en-GB" altLang="en-US" smtClean="0"/>
              <a:pPr>
                <a:defRPr/>
              </a:pPr>
              <a:t>33</a:t>
            </a:fld>
            <a:endParaRPr lang="en-GB" altLang="en-US"/>
          </a:p>
        </p:txBody>
      </p:sp>
    </p:spTree>
    <p:extLst>
      <p:ext uri="{BB962C8B-B14F-4D97-AF65-F5344CB8AC3E}">
        <p14:creationId xmlns:p14="http://schemas.microsoft.com/office/powerpoint/2010/main" val="960353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629816"/>
            <a:ext cx="8229600" cy="1143000"/>
          </a:xfrm>
        </p:spPr>
        <p:txBody>
          <a:bodyPr/>
          <a:lstStyle/>
          <a:p>
            <a:r>
              <a:rPr lang="en-US" sz="4000" b="1" dirty="0">
                <a:solidFill>
                  <a:schemeClr val="accent2"/>
                </a:solidFill>
              </a:rPr>
              <a:t>Term Frequency–Inverse Document Frequency</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5AACD893-B8C1-F749-A9EF-573DC712C14A}"/>
              </a:ext>
            </a:extLst>
          </p:cNvPr>
          <p:cNvSpPr/>
          <p:nvPr/>
        </p:nvSpPr>
        <p:spPr>
          <a:xfrm>
            <a:off x="827584" y="1844824"/>
            <a:ext cx="7128792" cy="646331"/>
          </a:xfrm>
          <a:prstGeom prst="rect">
            <a:avLst/>
          </a:prstGeom>
        </p:spPr>
        <p:txBody>
          <a:bodyPr wrap="square">
            <a:spAutoFit/>
          </a:bodyPr>
          <a:lstStyle/>
          <a:p>
            <a:r>
              <a:rPr lang="en-US" b="1" dirty="0"/>
              <a:t>The </a:t>
            </a:r>
            <a:r>
              <a:rPr lang="en-US" b="1" dirty="0" err="1"/>
              <a:t>Gensim</a:t>
            </a:r>
            <a:r>
              <a:rPr lang="en-US" b="1" dirty="0"/>
              <a:t> way</a:t>
            </a:r>
          </a:p>
          <a:p>
            <a:endParaRPr lang="en-US" dirty="0">
              <a:latin typeface="Times New Roman" panose="02020603050405020304" pitchFamily="18" charset="0"/>
            </a:endParaRPr>
          </a:p>
        </p:txBody>
      </p:sp>
      <p:sp>
        <p:nvSpPr>
          <p:cNvPr id="3" name="Rectangle 2">
            <a:extLst>
              <a:ext uri="{FF2B5EF4-FFF2-40B4-BE49-F238E27FC236}">
                <a16:creationId xmlns:a16="http://schemas.microsoft.com/office/drawing/2014/main" id="{90D3BAC0-85DE-3D4B-B24A-1295ABB00BC6}"/>
              </a:ext>
            </a:extLst>
          </p:cNvPr>
          <p:cNvSpPr/>
          <p:nvPr/>
        </p:nvSpPr>
        <p:spPr>
          <a:xfrm>
            <a:off x="817240" y="2308704"/>
            <a:ext cx="7488832" cy="2308324"/>
          </a:xfrm>
          <a:prstGeom prst="rect">
            <a:avLst/>
          </a:prstGeom>
        </p:spPr>
        <p:txBody>
          <a:bodyPr wrap="square">
            <a:spAutoFit/>
          </a:bodyPr>
          <a:lstStyle/>
          <a:p>
            <a:r>
              <a:rPr lang="en-US" dirty="0" err="1">
                <a:latin typeface="+mn-lt"/>
              </a:rPr>
              <a:t>Gensim</a:t>
            </a:r>
            <a:r>
              <a:rPr lang="en-US" dirty="0">
                <a:latin typeface="+mn-lt"/>
              </a:rPr>
              <a:t> provides helper functionality to write dictionaries and models to disk in a compact format, meaning you can conveniently save both the TF–IDF model and the lexicon to disk in order to load them later to vectorize new documents. </a:t>
            </a:r>
          </a:p>
          <a:p>
            <a:endParaRPr lang="en-US" dirty="0">
              <a:latin typeface="+mn-lt"/>
            </a:endParaRPr>
          </a:p>
          <a:p>
            <a:r>
              <a:rPr lang="en-US" dirty="0">
                <a:latin typeface="+mn-lt"/>
              </a:rPr>
              <a:t>It is possible (though slightly more work) to achieve the same result by using the pickle module in combination with Scikit-Learn. To save a </a:t>
            </a:r>
            <a:r>
              <a:rPr lang="en-US" dirty="0" err="1">
                <a:latin typeface="+mn-lt"/>
              </a:rPr>
              <a:t>Gensim</a:t>
            </a:r>
            <a:r>
              <a:rPr lang="en-US" dirty="0">
                <a:latin typeface="+mn-lt"/>
              </a:rPr>
              <a:t> model to disk:</a:t>
            </a:r>
          </a:p>
        </p:txBody>
      </p:sp>
      <p:pic>
        <p:nvPicPr>
          <p:cNvPr id="6" name="Picture 5" descr="A picture containing graphical user interface&#10;&#10;Description automatically generated">
            <a:extLst>
              <a:ext uri="{FF2B5EF4-FFF2-40B4-BE49-F238E27FC236}">
                <a16:creationId xmlns:a16="http://schemas.microsoft.com/office/drawing/2014/main" id="{10C2E178-DCE4-9A4F-9844-4C776F7F3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280" y="4746516"/>
            <a:ext cx="5359400" cy="812800"/>
          </a:xfrm>
          <a:prstGeom prst="rect">
            <a:avLst/>
          </a:prstGeom>
        </p:spPr>
      </p:pic>
      <p:sp>
        <p:nvSpPr>
          <p:cNvPr id="8" name="Rectangle 7">
            <a:extLst>
              <a:ext uri="{FF2B5EF4-FFF2-40B4-BE49-F238E27FC236}">
                <a16:creationId xmlns:a16="http://schemas.microsoft.com/office/drawing/2014/main" id="{15C37FC6-C34B-404C-9AE8-247C84FB564F}"/>
              </a:ext>
            </a:extLst>
          </p:cNvPr>
          <p:cNvSpPr/>
          <p:nvPr/>
        </p:nvSpPr>
        <p:spPr>
          <a:xfrm>
            <a:off x="855246" y="5598156"/>
            <a:ext cx="7450825" cy="646331"/>
          </a:xfrm>
          <a:prstGeom prst="rect">
            <a:avLst/>
          </a:prstGeom>
        </p:spPr>
        <p:txBody>
          <a:bodyPr wrap="square">
            <a:spAutoFit/>
          </a:bodyPr>
          <a:lstStyle/>
          <a:p>
            <a:r>
              <a:rPr lang="en-US" dirty="0">
                <a:latin typeface="+mn-lt"/>
              </a:rPr>
              <a:t>This will save the lexicon as a text-delimited text file, sorted lexicographically, and the TF–IDF model as a pickled sparse matrix. </a:t>
            </a:r>
          </a:p>
        </p:txBody>
      </p:sp>
      <p:sp>
        <p:nvSpPr>
          <p:cNvPr id="9" name="Slide Number Placeholder 8">
            <a:extLst>
              <a:ext uri="{FF2B5EF4-FFF2-40B4-BE49-F238E27FC236}">
                <a16:creationId xmlns:a16="http://schemas.microsoft.com/office/drawing/2014/main" id="{6F96E937-FF99-7D4A-AB00-9603CEA7F863}"/>
              </a:ext>
            </a:extLst>
          </p:cNvPr>
          <p:cNvSpPr>
            <a:spLocks noGrp="1"/>
          </p:cNvSpPr>
          <p:nvPr>
            <p:ph type="sldNum" sz="quarter" idx="12"/>
          </p:nvPr>
        </p:nvSpPr>
        <p:spPr/>
        <p:txBody>
          <a:bodyPr/>
          <a:lstStyle/>
          <a:p>
            <a:pPr>
              <a:defRPr/>
            </a:pPr>
            <a:fld id="{740F825C-949B-974C-AB99-C3CE0C97A40B}" type="slidenum">
              <a:rPr lang="en-GB" altLang="en-US" smtClean="0"/>
              <a:pPr>
                <a:defRPr/>
              </a:pPr>
              <a:t>34</a:t>
            </a:fld>
            <a:endParaRPr lang="en-GB" altLang="en-US"/>
          </a:p>
        </p:txBody>
      </p:sp>
    </p:spTree>
    <p:extLst>
      <p:ext uri="{BB962C8B-B14F-4D97-AF65-F5344CB8AC3E}">
        <p14:creationId xmlns:p14="http://schemas.microsoft.com/office/powerpoint/2010/main" val="3239705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629816"/>
            <a:ext cx="8229600" cy="1143000"/>
          </a:xfrm>
        </p:spPr>
        <p:txBody>
          <a:bodyPr/>
          <a:lstStyle/>
          <a:p>
            <a:r>
              <a:rPr lang="en-US" sz="4000" b="1" dirty="0">
                <a:solidFill>
                  <a:schemeClr val="accent2"/>
                </a:solidFill>
              </a:rPr>
              <a:t>Term Frequency–Inverse Document Frequency</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68B4101B-2509-3F4B-86FD-ED314CC42D65}"/>
              </a:ext>
            </a:extLst>
          </p:cNvPr>
          <p:cNvSpPr/>
          <p:nvPr/>
        </p:nvSpPr>
        <p:spPr>
          <a:xfrm>
            <a:off x="755576" y="2492896"/>
            <a:ext cx="7416824" cy="2554545"/>
          </a:xfrm>
          <a:prstGeom prst="rect">
            <a:avLst/>
          </a:prstGeom>
        </p:spPr>
        <p:txBody>
          <a:bodyPr wrap="square">
            <a:spAutoFit/>
          </a:bodyPr>
          <a:lstStyle/>
          <a:p>
            <a:r>
              <a:rPr lang="en-US" sz="2000" dirty="0">
                <a:latin typeface="+mn-lt"/>
              </a:rPr>
              <a:t>One benefit of TF–IDF is that it naturally addresses the problem of stop words, those words most likely to appear in all documents in the corpus (e.g., “a,” “the,” “of ”, etc.), and thus will accrue very small weights under this encoding scheme. </a:t>
            </a:r>
          </a:p>
          <a:p>
            <a:endParaRPr lang="en-US" sz="2000" dirty="0">
              <a:latin typeface="+mn-lt"/>
            </a:endParaRPr>
          </a:p>
          <a:p>
            <a:r>
              <a:rPr lang="en-US" sz="2000" dirty="0">
                <a:latin typeface="+mn-lt"/>
              </a:rPr>
              <a:t>This biases the TF–IDF model toward moderately rare words. As a result TF–IDF is widely used for bag-of-words models, and is an excellent starting point for most text analytics</a:t>
            </a:r>
          </a:p>
        </p:txBody>
      </p:sp>
      <p:sp>
        <p:nvSpPr>
          <p:cNvPr id="5" name="Slide Number Placeholder 4">
            <a:extLst>
              <a:ext uri="{FF2B5EF4-FFF2-40B4-BE49-F238E27FC236}">
                <a16:creationId xmlns:a16="http://schemas.microsoft.com/office/drawing/2014/main" id="{A59AF4DB-2C63-B34F-8A8B-DAB8F7F6D575}"/>
              </a:ext>
            </a:extLst>
          </p:cNvPr>
          <p:cNvSpPr>
            <a:spLocks noGrp="1"/>
          </p:cNvSpPr>
          <p:nvPr>
            <p:ph type="sldNum" sz="quarter" idx="12"/>
          </p:nvPr>
        </p:nvSpPr>
        <p:spPr/>
        <p:txBody>
          <a:bodyPr/>
          <a:lstStyle/>
          <a:p>
            <a:pPr>
              <a:defRPr/>
            </a:pPr>
            <a:fld id="{740F825C-949B-974C-AB99-C3CE0C97A40B}" type="slidenum">
              <a:rPr lang="en-GB" altLang="en-US" smtClean="0"/>
              <a:pPr>
                <a:defRPr/>
              </a:pPr>
              <a:t>35</a:t>
            </a:fld>
            <a:endParaRPr lang="en-GB" altLang="en-US"/>
          </a:p>
        </p:txBody>
      </p:sp>
    </p:spTree>
    <p:extLst>
      <p:ext uri="{BB962C8B-B14F-4D97-AF65-F5344CB8AC3E}">
        <p14:creationId xmlns:p14="http://schemas.microsoft.com/office/powerpoint/2010/main" val="2281349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629816"/>
            <a:ext cx="8229600" cy="1143000"/>
          </a:xfrm>
        </p:spPr>
        <p:txBody>
          <a:bodyPr/>
          <a:lstStyle/>
          <a:p>
            <a:r>
              <a:rPr lang="en-US" b="1" dirty="0">
                <a:solidFill>
                  <a:schemeClr val="accent2"/>
                </a:solidFill>
              </a:rPr>
              <a:t>Distributed Representation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62916F88-1465-9849-A567-48F5C7DF72B3}"/>
              </a:ext>
            </a:extLst>
          </p:cNvPr>
          <p:cNvSpPr/>
          <p:nvPr/>
        </p:nvSpPr>
        <p:spPr>
          <a:xfrm>
            <a:off x="732106" y="2197477"/>
            <a:ext cx="7679788" cy="1938992"/>
          </a:xfrm>
          <a:prstGeom prst="rect">
            <a:avLst/>
          </a:prstGeom>
        </p:spPr>
        <p:txBody>
          <a:bodyPr wrap="square">
            <a:spAutoFit/>
          </a:bodyPr>
          <a:lstStyle/>
          <a:p>
            <a:pPr marL="342900" indent="-342900">
              <a:buFont typeface="Arial" panose="020B0604020202020204" pitchFamily="34" charset="0"/>
              <a:buChar char="•"/>
            </a:pPr>
            <a:r>
              <a:rPr lang="en-US" sz="2000" dirty="0">
                <a:latin typeface="+mn-lt"/>
              </a:rPr>
              <a:t>Frequency, one-hot, and TF–IDF encoding enable us to put documents into vector space.</a:t>
            </a: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latin typeface="+mn-lt"/>
              </a:rPr>
              <a:t>However, it is often useful to also encode the similarities between documents in the context of that same vector space.</a:t>
            </a:r>
          </a:p>
        </p:txBody>
      </p:sp>
      <p:sp>
        <p:nvSpPr>
          <p:cNvPr id="4" name="Slide Number Placeholder 3">
            <a:extLst>
              <a:ext uri="{FF2B5EF4-FFF2-40B4-BE49-F238E27FC236}">
                <a16:creationId xmlns:a16="http://schemas.microsoft.com/office/drawing/2014/main" id="{22E13F0F-8865-D244-99AD-3906774E6288}"/>
              </a:ext>
            </a:extLst>
          </p:cNvPr>
          <p:cNvSpPr>
            <a:spLocks noGrp="1"/>
          </p:cNvSpPr>
          <p:nvPr>
            <p:ph type="sldNum" sz="quarter" idx="12"/>
          </p:nvPr>
        </p:nvSpPr>
        <p:spPr/>
        <p:txBody>
          <a:bodyPr/>
          <a:lstStyle/>
          <a:p>
            <a:pPr>
              <a:defRPr/>
            </a:pPr>
            <a:fld id="{740F825C-949B-974C-AB99-C3CE0C97A40B}" type="slidenum">
              <a:rPr lang="en-GB" altLang="en-US" smtClean="0"/>
              <a:pPr>
                <a:defRPr/>
              </a:pPr>
              <a:t>36</a:t>
            </a:fld>
            <a:endParaRPr lang="en-GB" altLang="en-US"/>
          </a:p>
        </p:txBody>
      </p:sp>
    </p:spTree>
    <p:extLst>
      <p:ext uri="{BB962C8B-B14F-4D97-AF65-F5344CB8AC3E}">
        <p14:creationId xmlns:p14="http://schemas.microsoft.com/office/powerpoint/2010/main" val="2823815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629816"/>
            <a:ext cx="8229600" cy="1143000"/>
          </a:xfrm>
        </p:spPr>
        <p:txBody>
          <a:bodyPr/>
          <a:lstStyle/>
          <a:p>
            <a:r>
              <a:rPr lang="en-US" b="1" dirty="0">
                <a:solidFill>
                  <a:schemeClr val="accent2"/>
                </a:solidFill>
              </a:rPr>
              <a:t>Distributed Representation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Rectangle 4">
            <a:extLst>
              <a:ext uri="{FF2B5EF4-FFF2-40B4-BE49-F238E27FC236}">
                <a16:creationId xmlns:a16="http://schemas.microsoft.com/office/drawing/2014/main" id="{C8AE5A4A-7096-EE42-AAEF-E0B1CD40E686}"/>
              </a:ext>
            </a:extLst>
          </p:cNvPr>
          <p:cNvSpPr/>
          <p:nvPr/>
        </p:nvSpPr>
        <p:spPr>
          <a:xfrm>
            <a:off x="880576" y="1916832"/>
            <a:ext cx="7168008" cy="3139321"/>
          </a:xfrm>
          <a:prstGeom prst="rect">
            <a:avLst/>
          </a:prstGeom>
        </p:spPr>
        <p:txBody>
          <a:bodyPr wrap="square">
            <a:spAutoFit/>
          </a:bodyPr>
          <a:lstStyle/>
          <a:p>
            <a:endParaRPr lang="en-US" dirty="0">
              <a:latin typeface="Times New Roman" panose="02020603050405020304" pitchFamily="18" charset="0"/>
            </a:endParaRPr>
          </a:p>
          <a:p>
            <a:pPr marL="285750" indent="-285750">
              <a:buFont typeface="Arial" panose="020B0604020202020204" pitchFamily="34" charset="0"/>
              <a:buChar char="•"/>
            </a:pPr>
            <a:r>
              <a:rPr lang="en-US" sz="2000" dirty="0"/>
              <a:t>When document similarity is important in the context of an application, we instead encode text along a continuous scale with a distributed representation.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This means that the resulting document vector is not a simple mapping from token position to token score.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Instead, the document is represented in a feature space that has been embedded to represent word similarity.</a:t>
            </a:r>
          </a:p>
        </p:txBody>
      </p:sp>
      <p:sp>
        <p:nvSpPr>
          <p:cNvPr id="3" name="Slide Number Placeholder 2">
            <a:extLst>
              <a:ext uri="{FF2B5EF4-FFF2-40B4-BE49-F238E27FC236}">
                <a16:creationId xmlns:a16="http://schemas.microsoft.com/office/drawing/2014/main" id="{FD8EE418-CC8F-7941-9EB4-B91949F74977}"/>
              </a:ext>
            </a:extLst>
          </p:cNvPr>
          <p:cNvSpPr>
            <a:spLocks noGrp="1"/>
          </p:cNvSpPr>
          <p:nvPr>
            <p:ph type="sldNum" sz="quarter" idx="12"/>
          </p:nvPr>
        </p:nvSpPr>
        <p:spPr/>
        <p:txBody>
          <a:bodyPr/>
          <a:lstStyle/>
          <a:p>
            <a:pPr>
              <a:defRPr/>
            </a:pPr>
            <a:fld id="{740F825C-949B-974C-AB99-C3CE0C97A40B}" type="slidenum">
              <a:rPr lang="en-GB" altLang="en-US" smtClean="0"/>
              <a:pPr>
                <a:defRPr/>
              </a:pPr>
              <a:t>37</a:t>
            </a:fld>
            <a:endParaRPr lang="en-GB" altLang="en-US"/>
          </a:p>
        </p:txBody>
      </p:sp>
    </p:spTree>
    <p:extLst>
      <p:ext uri="{BB962C8B-B14F-4D97-AF65-F5344CB8AC3E}">
        <p14:creationId xmlns:p14="http://schemas.microsoft.com/office/powerpoint/2010/main" val="2431148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629816"/>
            <a:ext cx="8229600" cy="1143000"/>
          </a:xfrm>
        </p:spPr>
        <p:txBody>
          <a:bodyPr/>
          <a:lstStyle/>
          <a:p>
            <a:r>
              <a:rPr lang="en-US" b="1" dirty="0">
                <a:solidFill>
                  <a:schemeClr val="accent2"/>
                </a:solidFill>
              </a:rPr>
              <a:t>Distributed Representation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6" name="Picture 5" descr="Diagram&#10;&#10;Description automatically generated">
            <a:extLst>
              <a:ext uri="{FF2B5EF4-FFF2-40B4-BE49-F238E27FC236}">
                <a16:creationId xmlns:a16="http://schemas.microsoft.com/office/drawing/2014/main" id="{36EFF412-F711-4446-BC2A-4A129B039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708920"/>
            <a:ext cx="6540500" cy="2197100"/>
          </a:xfrm>
          <a:prstGeom prst="rect">
            <a:avLst/>
          </a:prstGeom>
        </p:spPr>
      </p:pic>
      <p:sp>
        <p:nvSpPr>
          <p:cNvPr id="3" name="Slide Number Placeholder 2">
            <a:extLst>
              <a:ext uri="{FF2B5EF4-FFF2-40B4-BE49-F238E27FC236}">
                <a16:creationId xmlns:a16="http://schemas.microsoft.com/office/drawing/2014/main" id="{5CC57361-9D32-604B-8C58-8F4A28A689D5}"/>
              </a:ext>
            </a:extLst>
          </p:cNvPr>
          <p:cNvSpPr>
            <a:spLocks noGrp="1"/>
          </p:cNvSpPr>
          <p:nvPr>
            <p:ph type="sldNum" sz="quarter" idx="12"/>
          </p:nvPr>
        </p:nvSpPr>
        <p:spPr/>
        <p:txBody>
          <a:bodyPr/>
          <a:lstStyle/>
          <a:p>
            <a:pPr>
              <a:defRPr/>
            </a:pPr>
            <a:fld id="{740F825C-949B-974C-AB99-C3CE0C97A40B}" type="slidenum">
              <a:rPr lang="en-GB" altLang="en-US" smtClean="0"/>
              <a:pPr>
                <a:defRPr/>
              </a:pPr>
              <a:t>38</a:t>
            </a:fld>
            <a:endParaRPr lang="en-GB" altLang="en-US"/>
          </a:p>
        </p:txBody>
      </p:sp>
    </p:spTree>
    <p:extLst>
      <p:ext uri="{BB962C8B-B14F-4D97-AF65-F5344CB8AC3E}">
        <p14:creationId xmlns:p14="http://schemas.microsoft.com/office/powerpoint/2010/main" val="407108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16632"/>
            <a:ext cx="8229600" cy="1143000"/>
          </a:xfrm>
        </p:spPr>
        <p:txBody>
          <a:bodyPr/>
          <a:lstStyle/>
          <a:p>
            <a:r>
              <a:rPr lang="en-US" b="1" dirty="0">
                <a:solidFill>
                  <a:schemeClr val="accent2"/>
                </a:solidFill>
              </a:rPr>
              <a:t>Distributed Representation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AABD8848-52D9-FC4B-AB3F-0525157AAB39}"/>
              </a:ext>
            </a:extLst>
          </p:cNvPr>
          <p:cNvSpPr/>
          <p:nvPr/>
        </p:nvSpPr>
        <p:spPr>
          <a:xfrm>
            <a:off x="768110" y="1884888"/>
            <a:ext cx="7607780" cy="3693319"/>
          </a:xfrm>
          <a:prstGeom prst="rect">
            <a:avLst/>
          </a:prstGeom>
        </p:spPr>
        <p:txBody>
          <a:bodyPr wrap="square">
            <a:spAutoFit/>
          </a:bodyPr>
          <a:lstStyle/>
          <a:p>
            <a:pPr marL="342900" indent="-342900">
              <a:buFont typeface="Arial" panose="020B0604020202020204" pitchFamily="34" charset="0"/>
              <a:buChar char="•"/>
            </a:pPr>
            <a:r>
              <a:rPr lang="en-US" sz="2000" b="1" dirty="0">
                <a:latin typeface="+mn-lt"/>
              </a:rPr>
              <a:t>Word2vec</a:t>
            </a:r>
            <a:r>
              <a:rPr lang="en-US" sz="2000" dirty="0">
                <a:latin typeface="+mn-lt"/>
              </a:rPr>
              <a:t>, created by a team of researchers at Google. </a:t>
            </a: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latin typeface="+mn-lt"/>
              </a:rPr>
              <a:t>This implements a word embedding model that enables us to create these kinds of distributed representations. </a:t>
            </a: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latin typeface="+mn-lt"/>
              </a:rPr>
              <a:t>The word2vec algorithm trains word representations based on either a continuous bag-of-words (CBOW) or skip-gram model.</a:t>
            </a:r>
          </a:p>
          <a:p>
            <a:r>
              <a:rPr lang="en-US" dirty="0">
                <a:solidFill>
                  <a:schemeClr val="bg2"/>
                </a:solidFill>
                <a:latin typeface="+mn-lt"/>
              </a:rPr>
              <a:t>	</a:t>
            </a:r>
          </a:p>
          <a:p>
            <a:r>
              <a:rPr lang="en-US" dirty="0">
                <a:solidFill>
                  <a:schemeClr val="bg2"/>
                </a:solidFill>
                <a:latin typeface="+mn-lt"/>
              </a:rPr>
              <a:t>                words are embedded in space along with similar words </a:t>
            </a:r>
          </a:p>
          <a:p>
            <a:r>
              <a:rPr lang="en-US" dirty="0">
                <a:solidFill>
                  <a:schemeClr val="bg2"/>
                </a:solidFill>
                <a:latin typeface="+mn-lt"/>
              </a:rPr>
              <a:t>	  based on their context. </a:t>
            </a: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err="1">
                <a:latin typeface="+mn-lt"/>
              </a:rPr>
              <a:t>Gensim’s</a:t>
            </a:r>
            <a:r>
              <a:rPr lang="en-US" sz="2000" dirty="0">
                <a:latin typeface="+mn-lt"/>
              </a:rPr>
              <a:t> implementation uses a feedforward network.</a:t>
            </a:r>
          </a:p>
        </p:txBody>
      </p:sp>
      <p:sp>
        <p:nvSpPr>
          <p:cNvPr id="4" name="Slide Number Placeholder 3">
            <a:extLst>
              <a:ext uri="{FF2B5EF4-FFF2-40B4-BE49-F238E27FC236}">
                <a16:creationId xmlns:a16="http://schemas.microsoft.com/office/drawing/2014/main" id="{06202FE7-4C59-954D-BF05-266B6EC3E4EC}"/>
              </a:ext>
            </a:extLst>
          </p:cNvPr>
          <p:cNvSpPr>
            <a:spLocks noGrp="1"/>
          </p:cNvSpPr>
          <p:nvPr>
            <p:ph type="sldNum" sz="quarter" idx="12"/>
          </p:nvPr>
        </p:nvSpPr>
        <p:spPr/>
        <p:txBody>
          <a:bodyPr/>
          <a:lstStyle/>
          <a:p>
            <a:pPr>
              <a:defRPr/>
            </a:pPr>
            <a:fld id="{740F825C-949B-974C-AB99-C3CE0C97A40B}" type="slidenum">
              <a:rPr lang="en-GB" altLang="en-US" smtClean="0"/>
              <a:pPr>
                <a:defRPr/>
              </a:pPr>
              <a:t>39</a:t>
            </a:fld>
            <a:endParaRPr lang="en-GB" altLang="en-US"/>
          </a:p>
        </p:txBody>
      </p:sp>
    </p:spTree>
    <p:extLst>
      <p:ext uri="{BB962C8B-B14F-4D97-AF65-F5344CB8AC3E}">
        <p14:creationId xmlns:p14="http://schemas.microsoft.com/office/powerpoint/2010/main" val="3800230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0"/>
          <p:cNvSpPr txBox="1">
            <a:spLocks noGrp="1"/>
          </p:cNvSpPr>
          <p:nvPr>
            <p:ph type="title"/>
          </p:nvPr>
        </p:nvSpPr>
        <p:spPr>
          <a:xfrm>
            <a:off x="323528" y="12576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b="1">
                <a:solidFill>
                  <a:schemeClr val="accent2"/>
                </a:solidFill>
              </a:rPr>
              <a:t>HTML Parser - Background </a:t>
            </a:r>
            <a:endParaRPr sz="4000" b="1">
              <a:solidFill>
                <a:schemeClr val="accent2"/>
              </a:solidFill>
            </a:endParaRPr>
          </a:p>
        </p:txBody>
      </p:sp>
      <p:sp>
        <p:nvSpPr>
          <p:cNvPr id="573" name="Google Shape;573;p50"/>
          <p:cNvSpPr/>
          <p:nvPr/>
        </p:nvSpPr>
        <p:spPr>
          <a:xfrm>
            <a:off x="302840" y="1054477"/>
            <a:ext cx="851763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574" name="Google Shape;574;p5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228600" algn="l" rtl="0">
              <a:spcBef>
                <a:spcPts val="0"/>
              </a:spcBef>
              <a:spcAft>
                <a:spcPts val="0"/>
              </a:spcAft>
              <a:buClr>
                <a:schemeClr val="dk1"/>
              </a:buClr>
              <a:buSzPts val="1800"/>
              <a:buFont typeface="Arial"/>
              <a:buNone/>
            </a:pPr>
            <a:endParaRPr sz="1800"/>
          </a:p>
          <a:p>
            <a:pPr marL="342900" lvl="0" indent="-228600" algn="l" rtl="0">
              <a:spcBef>
                <a:spcPts val="360"/>
              </a:spcBef>
              <a:spcAft>
                <a:spcPts val="0"/>
              </a:spcAft>
              <a:buClr>
                <a:schemeClr val="dk1"/>
              </a:buClr>
              <a:buSzPts val="1800"/>
              <a:buFont typeface="Arial"/>
              <a:buNone/>
            </a:pPr>
            <a:endParaRPr sz="1800"/>
          </a:p>
        </p:txBody>
      </p:sp>
      <p:sp>
        <p:nvSpPr>
          <p:cNvPr id="575" name="Google Shape;575;p50"/>
          <p:cNvSpPr/>
          <p:nvPr/>
        </p:nvSpPr>
        <p:spPr>
          <a:xfrm>
            <a:off x="457200" y="2420888"/>
            <a:ext cx="698477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6" name="Google Shape;576;p5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a:t>
            </a:fld>
            <a:endParaRPr/>
          </a:p>
        </p:txBody>
      </p:sp>
      <p:pic>
        <p:nvPicPr>
          <p:cNvPr id="577" name="Google Shape;577;p50" descr="Text&#10;&#10;Description automatically generated"/>
          <p:cNvPicPr preferRelativeResize="0"/>
          <p:nvPr/>
        </p:nvPicPr>
        <p:blipFill rotWithShape="1">
          <a:blip r:embed="rId3">
            <a:alphaModFix/>
          </a:blip>
          <a:srcRect/>
          <a:stretch/>
        </p:blipFill>
        <p:spPr>
          <a:xfrm>
            <a:off x="1686396" y="1484784"/>
            <a:ext cx="5549900" cy="3644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16632"/>
            <a:ext cx="8229600" cy="1143000"/>
          </a:xfrm>
        </p:spPr>
        <p:txBody>
          <a:bodyPr/>
          <a:lstStyle/>
          <a:p>
            <a:r>
              <a:rPr lang="en-US" b="1" dirty="0">
                <a:solidFill>
                  <a:schemeClr val="accent2"/>
                </a:solidFill>
              </a:rPr>
              <a:t>Distributed Representation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AABD8848-52D9-FC4B-AB3F-0525157AAB39}"/>
              </a:ext>
            </a:extLst>
          </p:cNvPr>
          <p:cNvSpPr/>
          <p:nvPr/>
        </p:nvSpPr>
        <p:spPr>
          <a:xfrm>
            <a:off x="768110" y="1884888"/>
            <a:ext cx="8052362" cy="3477875"/>
          </a:xfrm>
          <a:prstGeom prst="rect">
            <a:avLst/>
          </a:prstGeom>
        </p:spPr>
        <p:txBody>
          <a:bodyPr wrap="square">
            <a:spAutoFit/>
          </a:bodyPr>
          <a:lstStyle/>
          <a:p>
            <a:pPr marL="342900" indent="-342900">
              <a:buFont typeface="Arial" panose="020B0604020202020204" pitchFamily="34" charset="0"/>
              <a:buChar char="•"/>
            </a:pPr>
            <a:r>
              <a:rPr lang="en-US" sz="2000" b="1" dirty="0"/>
              <a:t>Word embedding is one of the most popular representation of document vocabulary.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is capable of capturing context of a word in a document, semantic and syntactic similarity, relation with other words, etc.</a:t>
            </a: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t>Word2Vec is one of the most popular technique to learn word embeddings using shallow neural network</a:t>
            </a:r>
          </a:p>
          <a:p>
            <a:pPr marL="342900" indent="-342900">
              <a:buFont typeface="Arial" panose="020B0604020202020204" pitchFamily="34" charset="0"/>
              <a:buChar char="•"/>
            </a:pPr>
            <a:endParaRPr lang="en-US" sz="2000" dirty="0">
              <a:latin typeface="+mn-lt"/>
            </a:endParaRPr>
          </a:p>
          <a:p>
            <a:endParaRPr lang="en-US" sz="2000" dirty="0">
              <a:latin typeface="+mn-lt"/>
            </a:endParaRPr>
          </a:p>
          <a:p>
            <a:pPr marL="342900" indent="-342900">
              <a:buFont typeface="Arial" panose="020B0604020202020204" pitchFamily="34" charset="0"/>
              <a:buChar char="•"/>
            </a:pPr>
            <a:endParaRPr lang="en-US" sz="2000" dirty="0">
              <a:latin typeface="+mn-lt"/>
            </a:endParaRPr>
          </a:p>
        </p:txBody>
      </p:sp>
      <p:sp>
        <p:nvSpPr>
          <p:cNvPr id="4" name="Slide Number Placeholder 3">
            <a:extLst>
              <a:ext uri="{FF2B5EF4-FFF2-40B4-BE49-F238E27FC236}">
                <a16:creationId xmlns:a16="http://schemas.microsoft.com/office/drawing/2014/main" id="{06202FE7-4C59-954D-BF05-266B6EC3E4EC}"/>
              </a:ext>
            </a:extLst>
          </p:cNvPr>
          <p:cNvSpPr>
            <a:spLocks noGrp="1"/>
          </p:cNvSpPr>
          <p:nvPr>
            <p:ph type="sldNum" sz="quarter" idx="12"/>
          </p:nvPr>
        </p:nvSpPr>
        <p:spPr/>
        <p:txBody>
          <a:bodyPr/>
          <a:lstStyle/>
          <a:p>
            <a:pPr>
              <a:defRPr/>
            </a:pPr>
            <a:fld id="{740F825C-949B-974C-AB99-C3CE0C97A40B}" type="slidenum">
              <a:rPr lang="en-GB" altLang="en-US" smtClean="0"/>
              <a:pPr>
                <a:defRPr/>
              </a:pPr>
              <a:t>40</a:t>
            </a:fld>
            <a:endParaRPr lang="en-GB" altLang="en-US"/>
          </a:p>
        </p:txBody>
      </p:sp>
    </p:spTree>
    <p:extLst>
      <p:ext uri="{BB962C8B-B14F-4D97-AF65-F5344CB8AC3E}">
        <p14:creationId xmlns:p14="http://schemas.microsoft.com/office/powerpoint/2010/main" val="462476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16632"/>
            <a:ext cx="8229600" cy="1143000"/>
          </a:xfrm>
        </p:spPr>
        <p:txBody>
          <a:bodyPr/>
          <a:lstStyle/>
          <a:p>
            <a:r>
              <a:rPr lang="en-US" b="1" dirty="0">
                <a:solidFill>
                  <a:schemeClr val="accent2"/>
                </a:solidFill>
              </a:rPr>
              <a:t>Distributed Representation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AABD8848-52D9-FC4B-AB3F-0525157AAB39}"/>
              </a:ext>
            </a:extLst>
          </p:cNvPr>
          <p:cNvSpPr/>
          <p:nvPr/>
        </p:nvSpPr>
        <p:spPr>
          <a:xfrm>
            <a:off x="768110" y="1884888"/>
            <a:ext cx="8052362" cy="2554545"/>
          </a:xfrm>
          <a:prstGeom prst="rect">
            <a:avLst/>
          </a:prstGeom>
        </p:spPr>
        <p:txBody>
          <a:bodyPr wrap="square">
            <a:spAutoFit/>
          </a:bodyPr>
          <a:lstStyle/>
          <a:p>
            <a:endParaRPr lang="en-US" sz="2000" dirty="0">
              <a:latin typeface="+mn-lt"/>
            </a:endParaRPr>
          </a:p>
          <a:p>
            <a:pPr marL="342900" indent="-342900">
              <a:buFont typeface="Arial" panose="020B0604020202020204" pitchFamily="34" charset="0"/>
              <a:buChar char="•"/>
            </a:pPr>
            <a:r>
              <a:rPr lang="en-US" sz="2000" dirty="0">
                <a:latin typeface="+mn-lt"/>
              </a:rPr>
              <a:t>Word2Vec original paper: </a:t>
            </a:r>
          </a:p>
          <a:p>
            <a:endParaRPr lang="en-US" sz="2000" dirty="0"/>
          </a:p>
          <a:p>
            <a:pPr lvl="1"/>
            <a:r>
              <a:rPr lang="en-US" sz="2000" dirty="0"/>
              <a:t>Distributed Representations of Words and Phrases and their Compositionality</a:t>
            </a:r>
            <a:endParaRPr lang="en-US" sz="2000" dirty="0">
              <a:latin typeface="+mn-lt"/>
              <a:hlinkClick r:id="" action="ppaction://noaction"/>
            </a:endParaRPr>
          </a:p>
          <a:p>
            <a:pPr lvl="1"/>
            <a:r>
              <a:rPr lang="en-US" sz="2000" dirty="0">
                <a:latin typeface="+mn-lt"/>
                <a:hlinkClick r:id="" action="ppaction://noaction"/>
              </a:rPr>
              <a:t>https://arxiv.org/pdf/1310.4546.pdf</a:t>
            </a:r>
            <a:endParaRPr lang="en-US" sz="2000" dirty="0">
              <a:latin typeface="+mn-lt"/>
            </a:endParaRP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endParaRPr lang="en-US" sz="2000" dirty="0">
              <a:latin typeface="+mn-lt"/>
            </a:endParaRPr>
          </a:p>
        </p:txBody>
      </p:sp>
      <p:sp>
        <p:nvSpPr>
          <p:cNvPr id="4" name="Slide Number Placeholder 3">
            <a:extLst>
              <a:ext uri="{FF2B5EF4-FFF2-40B4-BE49-F238E27FC236}">
                <a16:creationId xmlns:a16="http://schemas.microsoft.com/office/drawing/2014/main" id="{06202FE7-4C59-954D-BF05-266B6EC3E4EC}"/>
              </a:ext>
            </a:extLst>
          </p:cNvPr>
          <p:cNvSpPr>
            <a:spLocks noGrp="1"/>
          </p:cNvSpPr>
          <p:nvPr>
            <p:ph type="sldNum" sz="quarter" idx="12"/>
          </p:nvPr>
        </p:nvSpPr>
        <p:spPr/>
        <p:txBody>
          <a:bodyPr/>
          <a:lstStyle/>
          <a:p>
            <a:pPr>
              <a:defRPr/>
            </a:pPr>
            <a:fld id="{740F825C-949B-974C-AB99-C3CE0C97A40B}" type="slidenum">
              <a:rPr lang="en-GB" altLang="en-US" smtClean="0"/>
              <a:pPr>
                <a:defRPr/>
              </a:pPr>
              <a:t>41</a:t>
            </a:fld>
            <a:endParaRPr lang="en-GB" altLang="en-US"/>
          </a:p>
        </p:txBody>
      </p:sp>
    </p:spTree>
    <p:extLst>
      <p:ext uri="{BB962C8B-B14F-4D97-AF65-F5344CB8AC3E}">
        <p14:creationId xmlns:p14="http://schemas.microsoft.com/office/powerpoint/2010/main" val="2978655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16632"/>
            <a:ext cx="8229600" cy="1143000"/>
          </a:xfrm>
        </p:spPr>
        <p:txBody>
          <a:bodyPr/>
          <a:lstStyle/>
          <a:p>
            <a:r>
              <a:rPr lang="en-US" b="1" dirty="0">
                <a:solidFill>
                  <a:schemeClr val="accent2"/>
                </a:solidFill>
              </a:rPr>
              <a:t>Distributed Representation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AABD8848-52D9-FC4B-AB3F-0525157AAB39}"/>
              </a:ext>
            </a:extLst>
          </p:cNvPr>
          <p:cNvSpPr/>
          <p:nvPr/>
        </p:nvSpPr>
        <p:spPr>
          <a:xfrm>
            <a:off x="467544" y="1456188"/>
            <a:ext cx="7607780" cy="3785652"/>
          </a:xfrm>
          <a:prstGeom prst="rect">
            <a:avLst/>
          </a:prstGeom>
        </p:spPr>
        <p:txBody>
          <a:bodyPr wrap="square">
            <a:spAutoFit/>
          </a:bodyPr>
          <a:lstStyle/>
          <a:p>
            <a:pPr marL="342900" indent="-342900">
              <a:buFont typeface="Arial" panose="020B0604020202020204" pitchFamily="34" charset="0"/>
              <a:buChar char="•"/>
            </a:pPr>
            <a:r>
              <a:rPr lang="en-US" sz="2000" b="1" dirty="0"/>
              <a:t>Why do we need them?</a:t>
            </a:r>
          </a:p>
          <a:p>
            <a:pPr marL="342900" indent="-342900">
              <a:buFont typeface="Arial" panose="020B0604020202020204" pitchFamily="34" charset="0"/>
              <a:buChar char="•"/>
            </a:pPr>
            <a:endParaRPr lang="en-US" sz="2000" b="1" dirty="0">
              <a:latin typeface="+mn-lt"/>
            </a:endParaRPr>
          </a:p>
          <a:p>
            <a:pPr marL="342900" indent="-342900">
              <a:buFont typeface="Arial" panose="020B0604020202020204" pitchFamily="34" charset="0"/>
              <a:buChar char="•"/>
            </a:pPr>
            <a:endParaRPr lang="en-US" sz="2000" b="1" dirty="0">
              <a:latin typeface="+mn-lt"/>
            </a:endParaRPr>
          </a:p>
          <a:p>
            <a:pPr marL="342900" indent="-342900">
              <a:buFont typeface="Arial" panose="020B0604020202020204" pitchFamily="34" charset="0"/>
              <a:buChar char="•"/>
            </a:pPr>
            <a:r>
              <a:rPr lang="en-US" sz="2000" dirty="0"/>
              <a:t>Intuitively, we introduce some </a:t>
            </a:r>
            <a:r>
              <a:rPr lang="en-US" sz="2000" i="1" dirty="0"/>
              <a:t>dependence</a:t>
            </a:r>
            <a:r>
              <a:rPr lang="en-US" sz="2000" dirty="0"/>
              <a:t> of one word on the other words.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solidFill>
                  <a:schemeClr val="bg2"/>
                </a:solidFill>
              </a:rPr>
              <a:t>The words in context of this word would get a greater share of this </a:t>
            </a:r>
            <a:r>
              <a:rPr lang="en-US" sz="2000" i="1" dirty="0">
                <a:solidFill>
                  <a:schemeClr val="bg2"/>
                </a:solidFill>
              </a:rPr>
              <a:t>dependence. </a:t>
            </a:r>
          </a:p>
          <a:p>
            <a:pPr marL="342900" indent="-342900">
              <a:buFont typeface="Arial" panose="020B0604020202020204" pitchFamily="34" charset="0"/>
              <a:buChar char="•"/>
            </a:pPr>
            <a:endParaRPr lang="en-US" sz="2000" i="1" dirty="0">
              <a:solidFill>
                <a:schemeClr val="bg2"/>
              </a:solidFill>
            </a:endParaRPr>
          </a:p>
          <a:p>
            <a:pPr marL="342900" indent="-342900">
              <a:buFont typeface="Arial" panose="020B0604020202020204" pitchFamily="34" charset="0"/>
              <a:buChar char="•"/>
            </a:pPr>
            <a:r>
              <a:rPr lang="en-US" sz="2000" dirty="0">
                <a:solidFill>
                  <a:schemeClr val="bg2"/>
                </a:solidFill>
              </a:rPr>
              <a:t>In one hot encoding representations, all the words are </a:t>
            </a:r>
            <a:r>
              <a:rPr lang="en-US" sz="2000" i="1" dirty="0">
                <a:solidFill>
                  <a:schemeClr val="bg2"/>
                </a:solidFill>
              </a:rPr>
              <a:t>independent </a:t>
            </a:r>
            <a:r>
              <a:rPr lang="en-US" sz="2000" dirty="0">
                <a:solidFill>
                  <a:schemeClr val="bg2"/>
                </a:solidFill>
              </a:rPr>
              <a:t>of each other</a:t>
            </a:r>
            <a:r>
              <a:rPr lang="en-US" sz="2000" i="1" dirty="0">
                <a:solidFill>
                  <a:schemeClr val="bg2"/>
                </a:solidFill>
              </a:rPr>
              <a:t>, </a:t>
            </a:r>
            <a:r>
              <a:rPr lang="en-US" sz="2000" dirty="0">
                <a:solidFill>
                  <a:schemeClr val="bg2"/>
                </a:solidFill>
              </a:rPr>
              <a:t>as mentioned earlier.</a:t>
            </a:r>
            <a:endParaRPr lang="en-US" sz="2000" dirty="0">
              <a:solidFill>
                <a:schemeClr val="bg2"/>
              </a:solidFill>
              <a:latin typeface="+mn-lt"/>
            </a:endParaRPr>
          </a:p>
          <a:p>
            <a:pPr marL="342900" indent="-342900">
              <a:buFont typeface="Arial" panose="020B0604020202020204" pitchFamily="34" charset="0"/>
              <a:buChar char="•"/>
            </a:pPr>
            <a:endParaRPr lang="en-US" sz="2000" dirty="0">
              <a:latin typeface="+mn-lt"/>
            </a:endParaRPr>
          </a:p>
        </p:txBody>
      </p:sp>
      <p:sp>
        <p:nvSpPr>
          <p:cNvPr id="4" name="Slide Number Placeholder 3">
            <a:extLst>
              <a:ext uri="{FF2B5EF4-FFF2-40B4-BE49-F238E27FC236}">
                <a16:creationId xmlns:a16="http://schemas.microsoft.com/office/drawing/2014/main" id="{06202FE7-4C59-954D-BF05-266B6EC3E4EC}"/>
              </a:ext>
            </a:extLst>
          </p:cNvPr>
          <p:cNvSpPr>
            <a:spLocks noGrp="1"/>
          </p:cNvSpPr>
          <p:nvPr>
            <p:ph type="sldNum" sz="quarter" idx="12"/>
          </p:nvPr>
        </p:nvSpPr>
        <p:spPr/>
        <p:txBody>
          <a:bodyPr/>
          <a:lstStyle/>
          <a:p>
            <a:pPr>
              <a:defRPr/>
            </a:pPr>
            <a:fld id="{740F825C-949B-974C-AB99-C3CE0C97A40B}" type="slidenum">
              <a:rPr lang="en-GB" altLang="en-US" smtClean="0"/>
              <a:pPr>
                <a:defRPr/>
              </a:pPr>
              <a:t>42</a:t>
            </a:fld>
            <a:endParaRPr lang="en-GB" altLang="en-US"/>
          </a:p>
        </p:txBody>
      </p:sp>
      <p:sp>
        <p:nvSpPr>
          <p:cNvPr id="5" name="Rectangle 4">
            <a:extLst>
              <a:ext uri="{FF2B5EF4-FFF2-40B4-BE49-F238E27FC236}">
                <a16:creationId xmlns:a16="http://schemas.microsoft.com/office/drawing/2014/main" id="{F9B4C320-B9D7-2442-A48B-717C2BEBCAC4}"/>
              </a:ext>
            </a:extLst>
          </p:cNvPr>
          <p:cNvSpPr/>
          <p:nvPr/>
        </p:nvSpPr>
        <p:spPr>
          <a:xfrm>
            <a:off x="281574" y="5541046"/>
            <a:ext cx="8538898" cy="646331"/>
          </a:xfrm>
          <a:prstGeom prst="rect">
            <a:avLst/>
          </a:prstGeom>
        </p:spPr>
        <p:txBody>
          <a:bodyPr wrap="square">
            <a:spAutoFit/>
          </a:bodyPr>
          <a:lstStyle/>
          <a:p>
            <a:r>
              <a:rPr lang="en-US" dirty="0"/>
              <a:t>https://</a:t>
            </a:r>
            <a:r>
              <a:rPr lang="en-US" dirty="0" err="1"/>
              <a:t>towardsdatascience.com</a:t>
            </a:r>
            <a:r>
              <a:rPr lang="en-US" dirty="0"/>
              <a:t>/introduction-to-word-embedding-and-word2vec-652d0c2060fa</a:t>
            </a:r>
          </a:p>
        </p:txBody>
      </p:sp>
    </p:spTree>
    <p:extLst>
      <p:ext uri="{BB962C8B-B14F-4D97-AF65-F5344CB8AC3E}">
        <p14:creationId xmlns:p14="http://schemas.microsoft.com/office/powerpoint/2010/main" val="1054088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16632"/>
            <a:ext cx="8229600" cy="1143000"/>
          </a:xfrm>
        </p:spPr>
        <p:txBody>
          <a:bodyPr/>
          <a:lstStyle/>
          <a:p>
            <a:r>
              <a:rPr lang="en-US" b="1" dirty="0">
                <a:solidFill>
                  <a:schemeClr val="accent2"/>
                </a:solidFill>
              </a:rPr>
              <a:t>Distributed Representation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AABD8848-52D9-FC4B-AB3F-0525157AAB39}"/>
              </a:ext>
            </a:extLst>
          </p:cNvPr>
          <p:cNvSpPr/>
          <p:nvPr/>
        </p:nvSpPr>
        <p:spPr>
          <a:xfrm>
            <a:off x="467544" y="1124744"/>
            <a:ext cx="7607780" cy="4062651"/>
          </a:xfrm>
          <a:prstGeom prst="rect">
            <a:avLst/>
          </a:prstGeom>
        </p:spPr>
        <p:txBody>
          <a:bodyPr wrap="square">
            <a:spAutoFit/>
          </a:bodyPr>
          <a:lstStyle/>
          <a:p>
            <a:endParaRPr lang="en-US" sz="2000" b="1" dirty="0"/>
          </a:p>
          <a:p>
            <a:r>
              <a:rPr lang="en-US" sz="2000" b="1" dirty="0"/>
              <a:t>Why do we need them?</a:t>
            </a:r>
          </a:p>
          <a:p>
            <a:pPr marL="342900" indent="-342900">
              <a:buFont typeface="Arial" panose="020B0604020202020204" pitchFamily="34" charset="0"/>
              <a:buChar char="•"/>
            </a:pPr>
            <a:endParaRPr lang="en-US" sz="2000" b="1" dirty="0">
              <a:latin typeface="+mn-lt"/>
            </a:endParaRPr>
          </a:p>
          <a:p>
            <a:endParaRPr lang="en-US" dirty="0"/>
          </a:p>
          <a:p>
            <a:r>
              <a:rPr lang="en-US" dirty="0"/>
              <a:t>Consider the following similar sentences: </a:t>
            </a:r>
          </a:p>
          <a:p>
            <a:endParaRPr lang="en-US" i="1" dirty="0"/>
          </a:p>
          <a:p>
            <a:r>
              <a:rPr lang="en-US" i="1" dirty="0">
                <a:solidFill>
                  <a:schemeClr val="accent2">
                    <a:lumMod val="75000"/>
                  </a:schemeClr>
                </a:solidFill>
              </a:rPr>
              <a:t>Have a good day </a:t>
            </a:r>
            <a:r>
              <a:rPr lang="en-US" dirty="0">
                <a:solidFill>
                  <a:schemeClr val="accent2">
                    <a:lumMod val="75000"/>
                  </a:schemeClr>
                </a:solidFill>
              </a:rPr>
              <a:t>and </a:t>
            </a:r>
            <a:r>
              <a:rPr lang="en-US" i="1" dirty="0">
                <a:solidFill>
                  <a:schemeClr val="accent2">
                    <a:lumMod val="75000"/>
                  </a:schemeClr>
                </a:solidFill>
              </a:rPr>
              <a:t>Have a great day. </a:t>
            </a:r>
          </a:p>
          <a:p>
            <a:endParaRPr lang="en-US" i="1" dirty="0"/>
          </a:p>
          <a:p>
            <a:r>
              <a:rPr lang="en-US" dirty="0"/>
              <a:t>They hardly have different meaning. </a:t>
            </a:r>
          </a:p>
          <a:p>
            <a:endParaRPr lang="en-US" dirty="0"/>
          </a:p>
          <a:p>
            <a:r>
              <a:rPr lang="en-US" dirty="0"/>
              <a:t>If we construct an exhaustive vocabulary (let’s call it V), </a:t>
            </a:r>
          </a:p>
          <a:p>
            <a:endParaRPr lang="en-US" dirty="0"/>
          </a:p>
          <a:p>
            <a:r>
              <a:rPr lang="en-US" dirty="0"/>
              <a:t>it would have V = {Have, a, good, great, day}.</a:t>
            </a:r>
          </a:p>
          <a:p>
            <a:endParaRPr lang="en-US" dirty="0"/>
          </a:p>
        </p:txBody>
      </p:sp>
      <p:sp>
        <p:nvSpPr>
          <p:cNvPr id="4" name="Slide Number Placeholder 3">
            <a:extLst>
              <a:ext uri="{FF2B5EF4-FFF2-40B4-BE49-F238E27FC236}">
                <a16:creationId xmlns:a16="http://schemas.microsoft.com/office/drawing/2014/main" id="{06202FE7-4C59-954D-BF05-266B6EC3E4EC}"/>
              </a:ext>
            </a:extLst>
          </p:cNvPr>
          <p:cNvSpPr>
            <a:spLocks noGrp="1"/>
          </p:cNvSpPr>
          <p:nvPr>
            <p:ph type="sldNum" sz="quarter" idx="12"/>
          </p:nvPr>
        </p:nvSpPr>
        <p:spPr/>
        <p:txBody>
          <a:bodyPr/>
          <a:lstStyle/>
          <a:p>
            <a:pPr>
              <a:defRPr/>
            </a:pPr>
            <a:fld id="{740F825C-949B-974C-AB99-C3CE0C97A40B}" type="slidenum">
              <a:rPr lang="en-GB" altLang="en-US" smtClean="0"/>
              <a:pPr>
                <a:defRPr/>
              </a:pPr>
              <a:t>43</a:t>
            </a:fld>
            <a:endParaRPr lang="en-GB" altLang="en-US"/>
          </a:p>
        </p:txBody>
      </p:sp>
      <p:sp>
        <p:nvSpPr>
          <p:cNvPr id="5" name="Rectangle 4">
            <a:extLst>
              <a:ext uri="{FF2B5EF4-FFF2-40B4-BE49-F238E27FC236}">
                <a16:creationId xmlns:a16="http://schemas.microsoft.com/office/drawing/2014/main" id="{F9B4C320-B9D7-2442-A48B-717C2BEBCAC4}"/>
              </a:ext>
            </a:extLst>
          </p:cNvPr>
          <p:cNvSpPr/>
          <p:nvPr/>
        </p:nvSpPr>
        <p:spPr>
          <a:xfrm>
            <a:off x="281574" y="5951021"/>
            <a:ext cx="8538898" cy="646331"/>
          </a:xfrm>
          <a:prstGeom prst="rect">
            <a:avLst/>
          </a:prstGeom>
        </p:spPr>
        <p:txBody>
          <a:bodyPr wrap="square">
            <a:spAutoFit/>
          </a:bodyPr>
          <a:lstStyle/>
          <a:p>
            <a:r>
              <a:rPr lang="en-US" dirty="0"/>
              <a:t>https://</a:t>
            </a:r>
            <a:r>
              <a:rPr lang="en-US" dirty="0" err="1"/>
              <a:t>towardsdatascience.com</a:t>
            </a:r>
            <a:r>
              <a:rPr lang="en-US" dirty="0"/>
              <a:t>/introduction-to-word-embedding-and-word2vec-652d0c2060fa</a:t>
            </a:r>
          </a:p>
        </p:txBody>
      </p:sp>
    </p:spTree>
    <p:extLst>
      <p:ext uri="{BB962C8B-B14F-4D97-AF65-F5344CB8AC3E}">
        <p14:creationId xmlns:p14="http://schemas.microsoft.com/office/powerpoint/2010/main" val="1619636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99392"/>
            <a:ext cx="8229600" cy="1143000"/>
          </a:xfrm>
        </p:spPr>
        <p:txBody>
          <a:bodyPr/>
          <a:lstStyle/>
          <a:p>
            <a:r>
              <a:rPr lang="en-US" b="1" dirty="0">
                <a:solidFill>
                  <a:schemeClr val="accent2"/>
                </a:solidFill>
              </a:rPr>
              <a:t>Distributed Representation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AABD8848-52D9-FC4B-AB3F-0525157AAB39}"/>
              </a:ext>
            </a:extLst>
          </p:cNvPr>
          <p:cNvSpPr/>
          <p:nvPr/>
        </p:nvSpPr>
        <p:spPr>
          <a:xfrm>
            <a:off x="467544" y="1124744"/>
            <a:ext cx="7607780" cy="4062651"/>
          </a:xfrm>
          <a:prstGeom prst="rect">
            <a:avLst/>
          </a:prstGeom>
        </p:spPr>
        <p:txBody>
          <a:bodyPr wrap="square">
            <a:spAutoFit/>
          </a:bodyPr>
          <a:lstStyle/>
          <a:p>
            <a:r>
              <a:rPr lang="en-US" sz="2000" b="1" dirty="0"/>
              <a:t>Why do we need them?</a:t>
            </a:r>
          </a:p>
          <a:p>
            <a:pPr marL="342900" indent="-342900">
              <a:buFont typeface="Arial" panose="020B0604020202020204" pitchFamily="34" charset="0"/>
              <a:buChar char="•"/>
            </a:pPr>
            <a:endParaRPr lang="en-US" sz="2000" b="1" dirty="0">
              <a:latin typeface="+mn-lt"/>
            </a:endParaRPr>
          </a:p>
          <a:p>
            <a:endParaRPr lang="en-US" dirty="0"/>
          </a:p>
          <a:p>
            <a:r>
              <a:rPr lang="en-US" dirty="0"/>
              <a:t>Now, let us create a one-hot encoded vector for each of these words in V. </a:t>
            </a:r>
          </a:p>
          <a:p>
            <a:endParaRPr lang="en-US" dirty="0"/>
          </a:p>
          <a:p>
            <a:r>
              <a:rPr lang="en-US" dirty="0"/>
              <a:t>Length of our one-hot encoded vector would be equal to the size of V (=5). </a:t>
            </a:r>
          </a:p>
          <a:p>
            <a:endParaRPr lang="en-US" dirty="0"/>
          </a:p>
          <a:p>
            <a:r>
              <a:rPr lang="en-US" dirty="0"/>
              <a:t>We would have a vector of zeros except for the element at the index representing the corresponding word in the vocabulary. </a:t>
            </a:r>
          </a:p>
          <a:p>
            <a:endParaRPr lang="en-US" dirty="0"/>
          </a:p>
          <a:p>
            <a:r>
              <a:rPr lang="en-US" b="1" dirty="0"/>
              <a:t>That particular element would be one. The encodings below would explain this better.</a:t>
            </a:r>
          </a:p>
          <a:p>
            <a:endParaRPr lang="en-US" sz="2000" b="1" dirty="0">
              <a:latin typeface="+mn-lt"/>
            </a:endParaRPr>
          </a:p>
        </p:txBody>
      </p:sp>
      <p:sp>
        <p:nvSpPr>
          <p:cNvPr id="4" name="Slide Number Placeholder 3">
            <a:extLst>
              <a:ext uri="{FF2B5EF4-FFF2-40B4-BE49-F238E27FC236}">
                <a16:creationId xmlns:a16="http://schemas.microsoft.com/office/drawing/2014/main" id="{06202FE7-4C59-954D-BF05-266B6EC3E4EC}"/>
              </a:ext>
            </a:extLst>
          </p:cNvPr>
          <p:cNvSpPr>
            <a:spLocks noGrp="1"/>
          </p:cNvSpPr>
          <p:nvPr>
            <p:ph type="sldNum" sz="quarter" idx="12"/>
          </p:nvPr>
        </p:nvSpPr>
        <p:spPr/>
        <p:txBody>
          <a:bodyPr/>
          <a:lstStyle/>
          <a:p>
            <a:pPr>
              <a:defRPr/>
            </a:pPr>
            <a:fld id="{740F825C-949B-974C-AB99-C3CE0C97A40B}" type="slidenum">
              <a:rPr lang="en-GB" altLang="en-US" smtClean="0"/>
              <a:pPr>
                <a:defRPr/>
              </a:pPr>
              <a:t>44</a:t>
            </a:fld>
            <a:endParaRPr lang="en-GB" altLang="en-US"/>
          </a:p>
        </p:txBody>
      </p:sp>
      <p:sp>
        <p:nvSpPr>
          <p:cNvPr id="5" name="Rectangle 4">
            <a:extLst>
              <a:ext uri="{FF2B5EF4-FFF2-40B4-BE49-F238E27FC236}">
                <a16:creationId xmlns:a16="http://schemas.microsoft.com/office/drawing/2014/main" id="{F9B4C320-B9D7-2442-A48B-717C2BEBCAC4}"/>
              </a:ext>
            </a:extLst>
          </p:cNvPr>
          <p:cNvSpPr/>
          <p:nvPr/>
        </p:nvSpPr>
        <p:spPr>
          <a:xfrm>
            <a:off x="281574" y="5951021"/>
            <a:ext cx="8538898" cy="646331"/>
          </a:xfrm>
          <a:prstGeom prst="rect">
            <a:avLst/>
          </a:prstGeom>
        </p:spPr>
        <p:txBody>
          <a:bodyPr wrap="square">
            <a:spAutoFit/>
          </a:bodyPr>
          <a:lstStyle/>
          <a:p>
            <a:r>
              <a:rPr lang="en-US" dirty="0"/>
              <a:t>https://</a:t>
            </a:r>
            <a:r>
              <a:rPr lang="en-US" dirty="0" err="1"/>
              <a:t>towardsdatascience.com</a:t>
            </a:r>
            <a:r>
              <a:rPr lang="en-US" dirty="0"/>
              <a:t>/introduction-to-word-embedding-and-word2vec-652d0c2060fa</a:t>
            </a:r>
          </a:p>
        </p:txBody>
      </p:sp>
      <p:sp>
        <p:nvSpPr>
          <p:cNvPr id="6" name="Rectangle 5">
            <a:extLst>
              <a:ext uri="{FF2B5EF4-FFF2-40B4-BE49-F238E27FC236}">
                <a16:creationId xmlns:a16="http://schemas.microsoft.com/office/drawing/2014/main" id="{033E89FE-A43F-0648-9C64-978B5AA9E4DB}"/>
              </a:ext>
            </a:extLst>
          </p:cNvPr>
          <p:cNvSpPr/>
          <p:nvPr/>
        </p:nvSpPr>
        <p:spPr>
          <a:xfrm>
            <a:off x="1259632" y="4908514"/>
            <a:ext cx="5832648" cy="646331"/>
          </a:xfrm>
          <a:prstGeom prst="rect">
            <a:avLst/>
          </a:prstGeom>
        </p:spPr>
        <p:txBody>
          <a:bodyPr wrap="square">
            <a:spAutoFit/>
          </a:bodyPr>
          <a:lstStyle/>
          <a:p>
            <a:r>
              <a:rPr lang="en-US" dirty="0"/>
              <a:t>Have = [1,0,0,0,0]`; a=[0,1,0,0,0]` ; good=[0,0,1,0,0]` ; great=[0,0,0,1,0]` ; day=[0,0,0,0,1]`</a:t>
            </a:r>
          </a:p>
        </p:txBody>
      </p:sp>
    </p:spTree>
    <p:extLst>
      <p:ext uri="{BB962C8B-B14F-4D97-AF65-F5344CB8AC3E}">
        <p14:creationId xmlns:p14="http://schemas.microsoft.com/office/powerpoint/2010/main" val="88903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16632"/>
            <a:ext cx="8229600" cy="1143000"/>
          </a:xfrm>
        </p:spPr>
        <p:txBody>
          <a:bodyPr/>
          <a:lstStyle/>
          <a:p>
            <a:r>
              <a:rPr lang="en-US" b="1" dirty="0">
                <a:solidFill>
                  <a:schemeClr val="accent2"/>
                </a:solidFill>
              </a:rPr>
              <a:t>Distributed Representation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AABD8848-52D9-FC4B-AB3F-0525157AAB39}"/>
              </a:ext>
            </a:extLst>
          </p:cNvPr>
          <p:cNvSpPr/>
          <p:nvPr/>
        </p:nvSpPr>
        <p:spPr>
          <a:xfrm>
            <a:off x="467544" y="1412776"/>
            <a:ext cx="7607780" cy="1292662"/>
          </a:xfrm>
          <a:prstGeom prst="rect">
            <a:avLst/>
          </a:prstGeom>
        </p:spPr>
        <p:txBody>
          <a:bodyPr wrap="square">
            <a:spAutoFit/>
          </a:bodyPr>
          <a:lstStyle/>
          <a:p>
            <a:r>
              <a:rPr lang="en-US" sz="2000" b="1" dirty="0"/>
              <a:t>Why do we need them?</a:t>
            </a:r>
          </a:p>
          <a:p>
            <a:pPr marL="342900" indent="-342900">
              <a:buFont typeface="Arial" panose="020B0604020202020204" pitchFamily="34" charset="0"/>
              <a:buChar char="•"/>
            </a:pPr>
            <a:endParaRPr lang="en-US" sz="2000" b="1" dirty="0">
              <a:latin typeface="+mn-lt"/>
            </a:endParaRPr>
          </a:p>
          <a:p>
            <a:endParaRPr lang="en-US" dirty="0"/>
          </a:p>
          <a:p>
            <a:endParaRPr lang="en-US" sz="2000" b="1" dirty="0">
              <a:latin typeface="+mn-lt"/>
            </a:endParaRPr>
          </a:p>
        </p:txBody>
      </p:sp>
      <p:sp>
        <p:nvSpPr>
          <p:cNvPr id="4" name="Slide Number Placeholder 3">
            <a:extLst>
              <a:ext uri="{FF2B5EF4-FFF2-40B4-BE49-F238E27FC236}">
                <a16:creationId xmlns:a16="http://schemas.microsoft.com/office/drawing/2014/main" id="{06202FE7-4C59-954D-BF05-266B6EC3E4EC}"/>
              </a:ext>
            </a:extLst>
          </p:cNvPr>
          <p:cNvSpPr>
            <a:spLocks noGrp="1"/>
          </p:cNvSpPr>
          <p:nvPr>
            <p:ph type="sldNum" sz="quarter" idx="12"/>
          </p:nvPr>
        </p:nvSpPr>
        <p:spPr/>
        <p:txBody>
          <a:bodyPr/>
          <a:lstStyle/>
          <a:p>
            <a:pPr>
              <a:defRPr/>
            </a:pPr>
            <a:fld id="{740F825C-949B-974C-AB99-C3CE0C97A40B}" type="slidenum">
              <a:rPr lang="en-GB" altLang="en-US" smtClean="0"/>
              <a:pPr>
                <a:defRPr/>
              </a:pPr>
              <a:t>45</a:t>
            </a:fld>
            <a:endParaRPr lang="en-GB" altLang="en-US"/>
          </a:p>
        </p:txBody>
      </p:sp>
      <p:sp>
        <p:nvSpPr>
          <p:cNvPr id="5" name="Rectangle 4">
            <a:extLst>
              <a:ext uri="{FF2B5EF4-FFF2-40B4-BE49-F238E27FC236}">
                <a16:creationId xmlns:a16="http://schemas.microsoft.com/office/drawing/2014/main" id="{F9B4C320-B9D7-2442-A48B-717C2BEBCAC4}"/>
              </a:ext>
            </a:extLst>
          </p:cNvPr>
          <p:cNvSpPr/>
          <p:nvPr/>
        </p:nvSpPr>
        <p:spPr>
          <a:xfrm>
            <a:off x="353582" y="5805264"/>
            <a:ext cx="8538898" cy="646331"/>
          </a:xfrm>
          <a:prstGeom prst="rect">
            <a:avLst/>
          </a:prstGeom>
        </p:spPr>
        <p:txBody>
          <a:bodyPr wrap="square">
            <a:spAutoFit/>
          </a:bodyPr>
          <a:lstStyle/>
          <a:p>
            <a:r>
              <a:rPr lang="en-US" dirty="0"/>
              <a:t>https://</a:t>
            </a:r>
            <a:r>
              <a:rPr lang="en-US" dirty="0" err="1"/>
              <a:t>towardsdatascience.com</a:t>
            </a:r>
            <a:r>
              <a:rPr lang="en-US" dirty="0"/>
              <a:t>/introduction-to-word-embedding-and-word2vec-652d0c2060fa</a:t>
            </a:r>
          </a:p>
        </p:txBody>
      </p:sp>
      <p:sp>
        <p:nvSpPr>
          <p:cNvPr id="7" name="Rectangle 6">
            <a:extLst>
              <a:ext uri="{FF2B5EF4-FFF2-40B4-BE49-F238E27FC236}">
                <a16:creationId xmlns:a16="http://schemas.microsoft.com/office/drawing/2014/main" id="{E898E5FC-D268-B144-803C-20D57A541A1E}"/>
              </a:ext>
            </a:extLst>
          </p:cNvPr>
          <p:cNvSpPr/>
          <p:nvPr/>
        </p:nvSpPr>
        <p:spPr>
          <a:xfrm>
            <a:off x="487614" y="2161887"/>
            <a:ext cx="7972818" cy="3693319"/>
          </a:xfrm>
          <a:prstGeom prst="rect">
            <a:avLst/>
          </a:prstGeom>
        </p:spPr>
        <p:txBody>
          <a:bodyPr wrap="square">
            <a:spAutoFit/>
          </a:bodyPr>
          <a:lstStyle/>
          <a:p>
            <a:r>
              <a:rPr lang="en-US" dirty="0"/>
              <a:t>If we try to visualize these encodings, we can think of a 5 dimensional space, where each word occupies one of the dimensions and has nothing to do with the rest (no projection along the other dimensions). </a:t>
            </a:r>
          </a:p>
          <a:p>
            <a:endParaRPr lang="en-US" dirty="0"/>
          </a:p>
          <a:p>
            <a:r>
              <a:rPr lang="en-US" b="1" dirty="0"/>
              <a:t>This means ‘good’ and ‘great’ are as different as ‘day’ and ‘have’, which is not true.</a:t>
            </a:r>
          </a:p>
          <a:p>
            <a:endParaRPr lang="en-US" dirty="0"/>
          </a:p>
          <a:p>
            <a:r>
              <a:rPr lang="en-US" dirty="0"/>
              <a:t>Our objective is to have words with similar context occupy close spatial positions. </a:t>
            </a:r>
          </a:p>
          <a:p>
            <a:endParaRPr lang="en-US" dirty="0"/>
          </a:p>
          <a:p>
            <a:r>
              <a:rPr lang="en-US" b="1" dirty="0"/>
              <a:t>Mathematically, the cosine of the angle between such vectors should be close to 1, i.e. angle close to 0.</a:t>
            </a:r>
          </a:p>
          <a:p>
            <a:endParaRPr lang="en-US" dirty="0"/>
          </a:p>
        </p:txBody>
      </p:sp>
    </p:spTree>
    <p:extLst>
      <p:ext uri="{BB962C8B-B14F-4D97-AF65-F5344CB8AC3E}">
        <p14:creationId xmlns:p14="http://schemas.microsoft.com/office/powerpoint/2010/main" val="3117518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16632"/>
            <a:ext cx="8229600" cy="1143000"/>
          </a:xfrm>
        </p:spPr>
        <p:txBody>
          <a:bodyPr/>
          <a:lstStyle/>
          <a:p>
            <a:r>
              <a:rPr lang="en-US" b="1" dirty="0">
                <a:solidFill>
                  <a:schemeClr val="accent2"/>
                </a:solidFill>
              </a:rPr>
              <a:t>Distributed Representation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AABD8848-52D9-FC4B-AB3F-0525157AAB39}"/>
              </a:ext>
            </a:extLst>
          </p:cNvPr>
          <p:cNvSpPr/>
          <p:nvPr/>
        </p:nvSpPr>
        <p:spPr>
          <a:xfrm>
            <a:off x="467544" y="1632282"/>
            <a:ext cx="7607780" cy="1292662"/>
          </a:xfrm>
          <a:prstGeom prst="rect">
            <a:avLst/>
          </a:prstGeom>
        </p:spPr>
        <p:txBody>
          <a:bodyPr wrap="square">
            <a:spAutoFit/>
          </a:bodyPr>
          <a:lstStyle/>
          <a:p>
            <a:r>
              <a:rPr lang="en-US" sz="2000" b="1" dirty="0"/>
              <a:t>Why do we need them?</a:t>
            </a:r>
          </a:p>
          <a:p>
            <a:pPr marL="342900" indent="-342900">
              <a:buFont typeface="Arial" panose="020B0604020202020204" pitchFamily="34" charset="0"/>
              <a:buChar char="•"/>
            </a:pPr>
            <a:endParaRPr lang="en-US" sz="2000" b="1" dirty="0">
              <a:latin typeface="+mn-lt"/>
            </a:endParaRPr>
          </a:p>
          <a:p>
            <a:endParaRPr lang="en-US" dirty="0"/>
          </a:p>
          <a:p>
            <a:endParaRPr lang="en-US" sz="2000" b="1" dirty="0">
              <a:latin typeface="+mn-lt"/>
            </a:endParaRPr>
          </a:p>
        </p:txBody>
      </p:sp>
      <p:sp>
        <p:nvSpPr>
          <p:cNvPr id="4" name="Slide Number Placeholder 3">
            <a:extLst>
              <a:ext uri="{FF2B5EF4-FFF2-40B4-BE49-F238E27FC236}">
                <a16:creationId xmlns:a16="http://schemas.microsoft.com/office/drawing/2014/main" id="{06202FE7-4C59-954D-BF05-266B6EC3E4EC}"/>
              </a:ext>
            </a:extLst>
          </p:cNvPr>
          <p:cNvSpPr>
            <a:spLocks noGrp="1"/>
          </p:cNvSpPr>
          <p:nvPr>
            <p:ph type="sldNum" sz="quarter" idx="12"/>
          </p:nvPr>
        </p:nvSpPr>
        <p:spPr/>
        <p:txBody>
          <a:bodyPr/>
          <a:lstStyle/>
          <a:p>
            <a:pPr>
              <a:defRPr/>
            </a:pPr>
            <a:fld id="{740F825C-949B-974C-AB99-C3CE0C97A40B}" type="slidenum">
              <a:rPr lang="en-GB" altLang="en-US" smtClean="0"/>
              <a:pPr>
                <a:defRPr/>
              </a:pPr>
              <a:t>46</a:t>
            </a:fld>
            <a:endParaRPr lang="en-GB" altLang="en-US"/>
          </a:p>
        </p:txBody>
      </p:sp>
      <p:sp>
        <p:nvSpPr>
          <p:cNvPr id="5" name="Rectangle 4">
            <a:extLst>
              <a:ext uri="{FF2B5EF4-FFF2-40B4-BE49-F238E27FC236}">
                <a16:creationId xmlns:a16="http://schemas.microsoft.com/office/drawing/2014/main" id="{F9B4C320-B9D7-2442-A48B-717C2BEBCAC4}"/>
              </a:ext>
            </a:extLst>
          </p:cNvPr>
          <p:cNvSpPr/>
          <p:nvPr/>
        </p:nvSpPr>
        <p:spPr>
          <a:xfrm>
            <a:off x="281574" y="5480357"/>
            <a:ext cx="8538898" cy="646331"/>
          </a:xfrm>
          <a:prstGeom prst="rect">
            <a:avLst/>
          </a:prstGeom>
        </p:spPr>
        <p:txBody>
          <a:bodyPr wrap="square">
            <a:spAutoFit/>
          </a:bodyPr>
          <a:lstStyle/>
          <a:p>
            <a:r>
              <a:rPr lang="en-US" dirty="0"/>
              <a:t>https://</a:t>
            </a:r>
            <a:r>
              <a:rPr lang="en-US" dirty="0" err="1"/>
              <a:t>towardsdatascience.com</a:t>
            </a:r>
            <a:r>
              <a:rPr lang="en-US" dirty="0"/>
              <a:t>/introduction-to-word-embedding-and-word2vec-652d0c2060fa</a:t>
            </a:r>
          </a:p>
        </p:txBody>
      </p:sp>
      <p:sp>
        <p:nvSpPr>
          <p:cNvPr id="7" name="Rectangle 6">
            <a:extLst>
              <a:ext uri="{FF2B5EF4-FFF2-40B4-BE49-F238E27FC236}">
                <a16:creationId xmlns:a16="http://schemas.microsoft.com/office/drawing/2014/main" id="{E898E5FC-D268-B144-803C-20D57A541A1E}"/>
              </a:ext>
            </a:extLst>
          </p:cNvPr>
          <p:cNvSpPr/>
          <p:nvPr/>
        </p:nvSpPr>
        <p:spPr>
          <a:xfrm>
            <a:off x="487614" y="2492896"/>
            <a:ext cx="7972818" cy="2585323"/>
          </a:xfrm>
          <a:prstGeom prst="rect">
            <a:avLst/>
          </a:prstGeom>
        </p:spPr>
        <p:txBody>
          <a:bodyPr wrap="square">
            <a:spAutoFit/>
          </a:bodyPr>
          <a:lstStyle/>
          <a:p>
            <a:r>
              <a:rPr lang="en-US" dirty="0"/>
              <a:t>Here comes the idea of generating </a:t>
            </a:r>
            <a:r>
              <a:rPr lang="en-US" i="1" dirty="0"/>
              <a:t>distributed representations</a:t>
            </a:r>
            <a:r>
              <a:rPr lang="en-US" dirty="0"/>
              <a:t>. </a:t>
            </a:r>
          </a:p>
          <a:p>
            <a:endParaRPr lang="en-US" dirty="0"/>
          </a:p>
          <a:p>
            <a:r>
              <a:rPr lang="en-US" dirty="0"/>
              <a:t>Intuitively, we introduce some </a:t>
            </a:r>
            <a:r>
              <a:rPr lang="en-US" i="1" dirty="0"/>
              <a:t>dependence</a:t>
            </a:r>
            <a:r>
              <a:rPr lang="en-US" dirty="0"/>
              <a:t> of one word on the other words. </a:t>
            </a:r>
          </a:p>
          <a:p>
            <a:endParaRPr lang="en-US" dirty="0"/>
          </a:p>
          <a:p>
            <a:r>
              <a:rPr lang="en-US" dirty="0"/>
              <a:t>The words in context of this word would get a greater share of this </a:t>
            </a:r>
            <a:r>
              <a:rPr lang="en-US" i="1" dirty="0"/>
              <a:t>dependence. </a:t>
            </a:r>
          </a:p>
          <a:p>
            <a:endParaRPr lang="en-US" i="1" dirty="0"/>
          </a:p>
          <a:p>
            <a:r>
              <a:rPr lang="en-US" dirty="0"/>
              <a:t>In one hot encoding representations, all the words are </a:t>
            </a:r>
            <a:r>
              <a:rPr lang="en-US" i="1" dirty="0"/>
              <a:t>independent </a:t>
            </a:r>
            <a:r>
              <a:rPr lang="en-US" dirty="0"/>
              <a:t>of each other</a:t>
            </a:r>
            <a:r>
              <a:rPr lang="en-US" i="1" dirty="0"/>
              <a:t>, </a:t>
            </a:r>
            <a:r>
              <a:rPr lang="en-US" dirty="0"/>
              <a:t>as mentioned earlier.</a:t>
            </a:r>
          </a:p>
        </p:txBody>
      </p:sp>
    </p:spTree>
    <p:extLst>
      <p:ext uri="{BB962C8B-B14F-4D97-AF65-F5344CB8AC3E}">
        <p14:creationId xmlns:p14="http://schemas.microsoft.com/office/powerpoint/2010/main" val="2004175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16632"/>
            <a:ext cx="8229600" cy="1143000"/>
          </a:xfrm>
        </p:spPr>
        <p:txBody>
          <a:bodyPr/>
          <a:lstStyle/>
          <a:p>
            <a:r>
              <a:rPr lang="en-US" b="1" dirty="0">
                <a:solidFill>
                  <a:schemeClr val="accent2"/>
                </a:solidFill>
              </a:rPr>
              <a:t>Distributed Representation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AABD8848-52D9-FC4B-AB3F-0525157AAB39}"/>
              </a:ext>
            </a:extLst>
          </p:cNvPr>
          <p:cNvSpPr/>
          <p:nvPr/>
        </p:nvSpPr>
        <p:spPr>
          <a:xfrm>
            <a:off x="467544" y="1363995"/>
            <a:ext cx="7607780" cy="984885"/>
          </a:xfrm>
          <a:prstGeom prst="rect">
            <a:avLst/>
          </a:prstGeom>
        </p:spPr>
        <p:txBody>
          <a:bodyPr wrap="square">
            <a:spAutoFit/>
          </a:bodyPr>
          <a:lstStyle/>
          <a:p>
            <a:r>
              <a:rPr lang="en-US" sz="2000" b="1" dirty="0"/>
              <a:t>How Does Word2Vec work?</a:t>
            </a:r>
            <a:endParaRPr lang="en-US" sz="2000" b="1" dirty="0">
              <a:latin typeface="+mn-lt"/>
            </a:endParaRPr>
          </a:p>
          <a:p>
            <a:endParaRPr lang="en-US" dirty="0"/>
          </a:p>
          <a:p>
            <a:endParaRPr lang="en-US" sz="2000" b="1" dirty="0">
              <a:latin typeface="+mn-lt"/>
            </a:endParaRPr>
          </a:p>
        </p:txBody>
      </p:sp>
      <p:sp>
        <p:nvSpPr>
          <p:cNvPr id="4" name="Slide Number Placeholder 3">
            <a:extLst>
              <a:ext uri="{FF2B5EF4-FFF2-40B4-BE49-F238E27FC236}">
                <a16:creationId xmlns:a16="http://schemas.microsoft.com/office/drawing/2014/main" id="{06202FE7-4C59-954D-BF05-266B6EC3E4EC}"/>
              </a:ext>
            </a:extLst>
          </p:cNvPr>
          <p:cNvSpPr>
            <a:spLocks noGrp="1"/>
          </p:cNvSpPr>
          <p:nvPr>
            <p:ph type="sldNum" sz="quarter" idx="12"/>
          </p:nvPr>
        </p:nvSpPr>
        <p:spPr/>
        <p:txBody>
          <a:bodyPr/>
          <a:lstStyle/>
          <a:p>
            <a:pPr>
              <a:defRPr/>
            </a:pPr>
            <a:fld id="{740F825C-949B-974C-AB99-C3CE0C97A40B}" type="slidenum">
              <a:rPr lang="en-GB" altLang="en-US" smtClean="0"/>
              <a:pPr>
                <a:defRPr/>
              </a:pPr>
              <a:t>47</a:t>
            </a:fld>
            <a:endParaRPr lang="en-GB" altLang="en-US"/>
          </a:p>
        </p:txBody>
      </p:sp>
      <p:sp>
        <p:nvSpPr>
          <p:cNvPr id="5" name="Rectangle 4">
            <a:extLst>
              <a:ext uri="{FF2B5EF4-FFF2-40B4-BE49-F238E27FC236}">
                <a16:creationId xmlns:a16="http://schemas.microsoft.com/office/drawing/2014/main" id="{F9B4C320-B9D7-2442-A48B-717C2BEBCAC4}"/>
              </a:ext>
            </a:extLst>
          </p:cNvPr>
          <p:cNvSpPr/>
          <p:nvPr/>
        </p:nvSpPr>
        <p:spPr>
          <a:xfrm>
            <a:off x="353582" y="5805264"/>
            <a:ext cx="8538898" cy="646331"/>
          </a:xfrm>
          <a:prstGeom prst="rect">
            <a:avLst/>
          </a:prstGeom>
        </p:spPr>
        <p:txBody>
          <a:bodyPr wrap="square">
            <a:spAutoFit/>
          </a:bodyPr>
          <a:lstStyle/>
          <a:p>
            <a:r>
              <a:rPr lang="en-US" dirty="0"/>
              <a:t>https://</a:t>
            </a:r>
            <a:r>
              <a:rPr lang="en-US" dirty="0" err="1"/>
              <a:t>towardsdatascience.com</a:t>
            </a:r>
            <a:r>
              <a:rPr lang="en-US" dirty="0"/>
              <a:t>/introduction-to-word-embedding-and-word2vec-652d0c2060fa</a:t>
            </a:r>
          </a:p>
        </p:txBody>
      </p:sp>
      <p:sp>
        <p:nvSpPr>
          <p:cNvPr id="7" name="Rectangle 6">
            <a:extLst>
              <a:ext uri="{FF2B5EF4-FFF2-40B4-BE49-F238E27FC236}">
                <a16:creationId xmlns:a16="http://schemas.microsoft.com/office/drawing/2014/main" id="{E898E5FC-D268-B144-803C-20D57A541A1E}"/>
              </a:ext>
            </a:extLst>
          </p:cNvPr>
          <p:cNvSpPr/>
          <p:nvPr/>
        </p:nvSpPr>
        <p:spPr>
          <a:xfrm>
            <a:off x="475080" y="1772816"/>
            <a:ext cx="7972818" cy="4801314"/>
          </a:xfrm>
          <a:prstGeom prst="rect">
            <a:avLst/>
          </a:prstGeom>
        </p:spPr>
        <p:txBody>
          <a:bodyPr wrap="square">
            <a:spAutoFit/>
          </a:bodyPr>
          <a:lstStyle/>
          <a:p>
            <a:r>
              <a:rPr lang="en-US" dirty="0"/>
              <a:t>Word2Vec is a method to construct such an embedding. It can be obtained using two methods (both involving Neural Networks): Skip Gram and Common Bag Of Words (CBOW).</a:t>
            </a:r>
          </a:p>
          <a:p>
            <a:endParaRPr lang="en-US" dirty="0"/>
          </a:p>
          <a:p>
            <a:r>
              <a:rPr lang="en-US" b="1" i="1" dirty="0"/>
              <a:t>CBOW Model: </a:t>
            </a:r>
            <a:r>
              <a:rPr lang="en-US" dirty="0"/>
              <a:t>This method takes the context of each word as the input and tries to predict the word corresponding to the context.</a:t>
            </a:r>
          </a:p>
          <a:p>
            <a:endParaRPr lang="en-US" dirty="0"/>
          </a:p>
          <a:p>
            <a:r>
              <a:rPr lang="en-US" b="1" dirty="0"/>
              <a:t>Skip-Gram model: </a:t>
            </a:r>
            <a:r>
              <a:rPr lang="en-US" dirty="0"/>
              <a:t>This looks like multiple-context CBOW model.</a:t>
            </a:r>
          </a:p>
          <a:p>
            <a:endParaRPr lang="en-US" dirty="0"/>
          </a:p>
          <a:p>
            <a:r>
              <a:rPr lang="en-US" dirty="0"/>
              <a:t>Skip Gram works well with small amount of data and is found to represent rare words well. </a:t>
            </a:r>
          </a:p>
          <a:p>
            <a:endParaRPr lang="en-US" dirty="0"/>
          </a:p>
          <a:p>
            <a:r>
              <a:rPr lang="en-US" dirty="0"/>
              <a:t>On the other hand, CBOW is faster and has better representations for more frequent words.</a:t>
            </a:r>
          </a:p>
          <a:p>
            <a:endParaRPr lang="en-US" dirty="0"/>
          </a:p>
          <a:p>
            <a:endParaRPr lang="en-US" dirty="0"/>
          </a:p>
          <a:p>
            <a:endParaRPr lang="en-US" dirty="0"/>
          </a:p>
        </p:txBody>
      </p:sp>
    </p:spTree>
    <p:extLst>
      <p:ext uri="{BB962C8B-B14F-4D97-AF65-F5344CB8AC3E}">
        <p14:creationId xmlns:p14="http://schemas.microsoft.com/office/powerpoint/2010/main" val="1104937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16632"/>
            <a:ext cx="8229600" cy="1143000"/>
          </a:xfrm>
        </p:spPr>
        <p:txBody>
          <a:bodyPr/>
          <a:lstStyle/>
          <a:p>
            <a:r>
              <a:rPr lang="en-US" b="1" dirty="0">
                <a:solidFill>
                  <a:schemeClr val="accent2"/>
                </a:solidFill>
              </a:rPr>
              <a:t>Distributed Representation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AABD8848-52D9-FC4B-AB3F-0525157AAB39}"/>
              </a:ext>
            </a:extLst>
          </p:cNvPr>
          <p:cNvSpPr/>
          <p:nvPr/>
        </p:nvSpPr>
        <p:spPr>
          <a:xfrm>
            <a:off x="323528" y="1196752"/>
            <a:ext cx="7607780" cy="984885"/>
          </a:xfrm>
          <a:prstGeom prst="rect">
            <a:avLst/>
          </a:prstGeom>
        </p:spPr>
        <p:txBody>
          <a:bodyPr wrap="square">
            <a:spAutoFit/>
          </a:bodyPr>
          <a:lstStyle/>
          <a:p>
            <a:r>
              <a:rPr lang="en-US" sz="2000" b="1" dirty="0"/>
              <a:t>How Does Word2Vec work?</a:t>
            </a:r>
            <a:endParaRPr lang="en-US" sz="2000" b="1" dirty="0">
              <a:latin typeface="+mn-lt"/>
            </a:endParaRPr>
          </a:p>
          <a:p>
            <a:endParaRPr lang="en-US" dirty="0"/>
          </a:p>
          <a:p>
            <a:endParaRPr lang="en-US" sz="2000" b="1" dirty="0">
              <a:latin typeface="+mn-lt"/>
            </a:endParaRPr>
          </a:p>
        </p:txBody>
      </p:sp>
      <p:sp>
        <p:nvSpPr>
          <p:cNvPr id="4" name="Slide Number Placeholder 3">
            <a:extLst>
              <a:ext uri="{FF2B5EF4-FFF2-40B4-BE49-F238E27FC236}">
                <a16:creationId xmlns:a16="http://schemas.microsoft.com/office/drawing/2014/main" id="{06202FE7-4C59-954D-BF05-266B6EC3E4EC}"/>
              </a:ext>
            </a:extLst>
          </p:cNvPr>
          <p:cNvSpPr>
            <a:spLocks noGrp="1"/>
          </p:cNvSpPr>
          <p:nvPr>
            <p:ph type="sldNum" sz="quarter" idx="12"/>
          </p:nvPr>
        </p:nvSpPr>
        <p:spPr/>
        <p:txBody>
          <a:bodyPr/>
          <a:lstStyle/>
          <a:p>
            <a:pPr>
              <a:defRPr/>
            </a:pPr>
            <a:fld id="{740F825C-949B-974C-AB99-C3CE0C97A40B}" type="slidenum">
              <a:rPr lang="en-GB" altLang="en-US" smtClean="0"/>
              <a:pPr>
                <a:defRPr/>
              </a:pPr>
              <a:t>48</a:t>
            </a:fld>
            <a:endParaRPr lang="en-GB" altLang="en-US"/>
          </a:p>
        </p:txBody>
      </p:sp>
      <p:sp>
        <p:nvSpPr>
          <p:cNvPr id="5" name="Rectangle 4">
            <a:extLst>
              <a:ext uri="{FF2B5EF4-FFF2-40B4-BE49-F238E27FC236}">
                <a16:creationId xmlns:a16="http://schemas.microsoft.com/office/drawing/2014/main" id="{F9B4C320-B9D7-2442-A48B-717C2BEBCAC4}"/>
              </a:ext>
            </a:extLst>
          </p:cNvPr>
          <p:cNvSpPr/>
          <p:nvPr/>
        </p:nvSpPr>
        <p:spPr>
          <a:xfrm>
            <a:off x="281574" y="5517232"/>
            <a:ext cx="8538898" cy="646331"/>
          </a:xfrm>
          <a:prstGeom prst="rect">
            <a:avLst/>
          </a:prstGeom>
        </p:spPr>
        <p:txBody>
          <a:bodyPr wrap="square">
            <a:spAutoFit/>
          </a:bodyPr>
          <a:lstStyle/>
          <a:p>
            <a:r>
              <a:rPr lang="en-US" dirty="0"/>
              <a:t>https://</a:t>
            </a:r>
            <a:r>
              <a:rPr lang="en-US" dirty="0" err="1"/>
              <a:t>towardsdatascience.com</a:t>
            </a:r>
            <a:r>
              <a:rPr lang="en-US" dirty="0"/>
              <a:t>/introduction-to-word-embedding-and-word2vec-652d0c2060fa</a:t>
            </a:r>
          </a:p>
        </p:txBody>
      </p:sp>
      <p:sp>
        <p:nvSpPr>
          <p:cNvPr id="7" name="Rectangle 6">
            <a:extLst>
              <a:ext uri="{FF2B5EF4-FFF2-40B4-BE49-F238E27FC236}">
                <a16:creationId xmlns:a16="http://schemas.microsoft.com/office/drawing/2014/main" id="{E898E5FC-D268-B144-803C-20D57A541A1E}"/>
              </a:ext>
            </a:extLst>
          </p:cNvPr>
          <p:cNvSpPr/>
          <p:nvPr/>
        </p:nvSpPr>
        <p:spPr>
          <a:xfrm>
            <a:off x="306786" y="1844824"/>
            <a:ext cx="7972818" cy="2031325"/>
          </a:xfrm>
          <a:prstGeom prst="rect">
            <a:avLst/>
          </a:prstGeom>
        </p:spPr>
        <p:txBody>
          <a:bodyPr wrap="square">
            <a:spAutoFit/>
          </a:bodyPr>
          <a:lstStyle/>
          <a:p>
            <a:r>
              <a:rPr lang="en-US" b="1" dirty="0"/>
              <a:t>Continuous bag of words</a:t>
            </a:r>
          </a:p>
          <a:p>
            <a:r>
              <a:rPr lang="en-US" dirty="0"/>
              <a:t>Continuous bag of words creates a sliding window around current word, to predict it from “context” — the surrounding words. Each word is represented as a feature vector. After training, these vectors become the word vectors.</a:t>
            </a:r>
          </a:p>
          <a:p>
            <a:endParaRPr lang="en-US" dirty="0"/>
          </a:p>
          <a:p>
            <a:endParaRPr lang="en-US" dirty="0"/>
          </a:p>
          <a:p>
            <a:endParaRPr lang="en-US" dirty="0"/>
          </a:p>
        </p:txBody>
      </p:sp>
      <p:pic>
        <p:nvPicPr>
          <p:cNvPr id="8" name="Picture 7" descr="Diagram&#10;&#10;Description automatically generated">
            <a:extLst>
              <a:ext uri="{FF2B5EF4-FFF2-40B4-BE49-F238E27FC236}">
                <a16:creationId xmlns:a16="http://schemas.microsoft.com/office/drawing/2014/main" id="{7CC210FF-E6C7-8748-A4ED-A705FEF5A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3356992"/>
            <a:ext cx="2999854" cy="1790682"/>
          </a:xfrm>
          <a:prstGeom prst="rect">
            <a:avLst/>
          </a:prstGeom>
        </p:spPr>
      </p:pic>
    </p:spTree>
    <p:extLst>
      <p:ext uri="{BB962C8B-B14F-4D97-AF65-F5344CB8AC3E}">
        <p14:creationId xmlns:p14="http://schemas.microsoft.com/office/powerpoint/2010/main" val="27778718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16632"/>
            <a:ext cx="8229600" cy="1143000"/>
          </a:xfrm>
        </p:spPr>
        <p:txBody>
          <a:bodyPr/>
          <a:lstStyle/>
          <a:p>
            <a:r>
              <a:rPr lang="en-US" b="1" dirty="0">
                <a:solidFill>
                  <a:schemeClr val="accent2"/>
                </a:solidFill>
              </a:rPr>
              <a:t>Distributed Representation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AABD8848-52D9-FC4B-AB3F-0525157AAB39}"/>
              </a:ext>
            </a:extLst>
          </p:cNvPr>
          <p:cNvSpPr/>
          <p:nvPr/>
        </p:nvSpPr>
        <p:spPr>
          <a:xfrm>
            <a:off x="467544" y="1632282"/>
            <a:ext cx="7607780" cy="984885"/>
          </a:xfrm>
          <a:prstGeom prst="rect">
            <a:avLst/>
          </a:prstGeom>
        </p:spPr>
        <p:txBody>
          <a:bodyPr wrap="square">
            <a:spAutoFit/>
          </a:bodyPr>
          <a:lstStyle/>
          <a:p>
            <a:r>
              <a:rPr lang="en-US" sz="2000" b="1" dirty="0"/>
              <a:t>How Does Word2Vec work?</a:t>
            </a:r>
            <a:endParaRPr lang="en-US" sz="2000" b="1" dirty="0">
              <a:latin typeface="+mn-lt"/>
            </a:endParaRPr>
          </a:p>
          <a:p>
            <a:endParaRPr lang="en-US" dirty="0"/>
          </a:p>
          <a:p>
            <a:endParaRPr lang="en-US" sz="2000" b="1" dirty="0">
              <a:latin typeface="+mn-lt"/>
            </a:endParaRPr>
          </a:p>
        </p:txBody>
      </p:sp>
      <p:sp>
        <p:nvSpPr>
          <p:cNvPr id="4" name="Slide Number Placeholder 3">
            <a:extLst>
              <a:ext uri="{FF2B5EF4-FFF2-40B4-BE49-F238E27FC236}">
                <a16:creationId xmlns:a16="http://schemas.microsoft.com/office/drawing/2014/main" id="{06202FE7-4C59-954D-BF05-266B6EC3E4EC}"/>
              </a:ext>
            </a:extLst>
          </p:cNvPr>
          <p:cNvSpPr>
            <a:spLocks noGrp="1"/>
          </p:cNvSpPr>
          <p:nvPr>
            <p:ph type="sldNum" sz="quarter" idx="12"/>
          </p:nvPr>
        </p:nvSpPr>
        <p:spPr/>
        <p:txBody>
          <a:bodyPr/>
          <a:lstStyle/>
          <a:p>
            <a:pPr>
              <a:defRPr/>
            </a:pPr>
            <a:fld id="{740F825C-949B-974C-AB99-C3CE0C97A40B}" type="slidenum">
              <a:rPr lang="en-GB" altLang="en-US" smtClean="0"/>
              <a:pPr>
                <a:defRPr/>
              </a:pPr>
              <a:t>49</a:t>
            </a:fld>
            <a:endParaRPr lang="en-GB" altLang="en-US"/>
          </a:p>
        </p:txBody>
      </p:sp>
      <p:sp>
        <p:nvSpPr>
          <p:cNvPr id="6" name="Rectangle 5">
            <a:extLst>
              <a:ext uri="{FF2B5EF4-FFF2-40B4-BE49-F238E27FC236}">
                <a16:creationId xmlns:a16="http://schemas.microsoft.com/office/drawing/2014/main" id="{87636F26-9AC7-604B-86EA-C2CB76715BC2}"/>
              </a:ext>
            </a:extLst>
          </p:cNvPr>
          <p:cNvSpPr/>
          <p:nvPr/>
        </p:nvSpPr>
        <p:spPr>
          <a:xfrm>
            <a:off x="487174" y="2420888"/>
            <a:ext cx="8092205" cy="2031325"/>
          </a:xfrm>
          <a:prstGeom prst="rect">
            <a:avLst/>
          </a:prstGeom>
        </p:spPr>
        <p:txBody>
          <a:bodyPr wrap="square">
            <a:spAutoFit/>
          </a:bodyPr>
          <a:lstStyle/>
          <a:p>
            <a:r>
              <a:rPr lang="en-US" b="1" dirty="0"/>
              <a:t>Skip gram</a:t>
            </a:r>
          </a:p>
          <a:p>
            <a:r>
              <a:rPr lang="en-US" dirty="0"/>
              <a:t>The second algorithm is actually the opposite of CBOW: instead of </a:t>
            </a:r>
            <a:r>
              <a:rPr lang="en-US" dirty="0" err="1"/>
              <a:t>prediciting</a:t>
            </a:r>
            <a:r>
              <a:rPr lang="en-US" dirty="0"/>
              <a:t> one word each time, we use 1 word to predict all surrounding words (“context”). </a:t>
            </a:r>
          </a:p>
          <a:p>
            <a:endParaRPr lang="en-US" b="1" dirty="0"/>
          </a:p>
          <a:p>
            <a:r>
              <a:rPr lang="en-US" b="1" dirty="0"/>
              <a:t>Skip gram </a:t>
            </a:r>
            <a:r>
              <a:rPr lang="en-US" dirty="0"/>
              <a:t>is much slower than CBOW, but considered more accurate with infrequent words.</a:t>
            </a:r>
          </a:p>
        </p:txBody>
      </p:sp>
      <p:sp>
        <p:nvSpPr>
          <p:cNvPr id="9" name="Rectangle 8">
            <a:extLst>
              <a:ext uri="{FF2B5EF4-FFF2-40B4-BE49-F238E27FC236}">
                <a16:creationId xmlns:a16="http://schemas.microsoft.com/office/drawing/2014/main" id="{54403F76-2FE6-9647-A39B-82223114D8FC}"/>
              </a:ext>
            </a:extLst>
          </p:cNvPr>
          <p:cNvSpPr/>
          <p:nvPr/>
        </p:nvSpPr>
        <p:spPr>
          <a:xfrm>
            <a:off x="654270" y="5025553"/>
            <a:ext cx="8382225" cy="369332"/>
          </a:xfrm>
          <a:prstGeom prst="rect">
            <a:avLst/>
          </a:prstGeom>
        </p:spPr>
        <p:txBody>
          <a:bodyPr wrap="square">
            <a:spAutoFit/>
          </a:bodyPr>
          <a:lstStyle/>
          <a:p>
            <a:r>
              <a:rPr lang="en-US" dirty="0"/>
              <a:t>https://</a:t>
            </a:r>
            <a:r>
              <a:rPr lang="en-US" dirty="0" err="1"/>
              <a:t>medium.com</a:t>
            </a:r>
            <a:r>
              <a:rPr lang="en-US" dirty="0"/>
              <a:t>/</a:t>
            </a:r>
            <a:r>
              <a:rPr lang="en-US" dirty="0" err="1"/>
              <a:t>wisio</a:t>
            </a:r>
            <a:r>
              <a:rPr lang="en-US" dirty="0"/>
              <a:t>/a-gentle-introduction-to-doc2vec-db3e8c0cce5e</a:t>
            </a:r>
          </a:p>
        </p:txBody>
      </p:sp>
    </p:spTree>
    <p:extLst>
      <p:ext uri="{BB962C8B-B14F-4D97-AF65-F5344CB8AC3E}">
        <p14:creationId xmlns:p14="http://schemas.microsoft.com/office/powerpoint/2010/main" val="1585502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1"/>
          <p:cNvSpPr txBox="1">
            <a:spLocks noGrp="1"/>
          </p:cNvSpPr>
          <p:nvPr>
            <p:ph type="title"/>
          </p:nvPr>
        </p:nvSpPr>
        <p:spPr>
          <a:xfrm>
            <a:off x="323528" y="12576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b="1">
                <a:solidFill>
                  <a:schemeClr val="accent2"/>
                </a:solidFill>
              </a:rPr>
              <a:t>HTML Parser - Background </a:t>
            </a:r>
            <a:endParaRPr sz="4000" b="1">
              <a:solidFill>
                <a:schemeClr val="accent2"/>
              </a:solidFill>
            </a:endParaRPr>
          </a:p>
        </p:txBody>
      </p:sp>
      <p:sp>
        <p:nvSpPr>
          <p:cNvPr id="584" name="Google Shape;584;p51"/>
          <p:cNvSpPr/>
          <p:nvPr/>
        </p:nvSpPr>
        <p:spPr>
          <a:xfrm>
            <a:off x="302840" y="1054477"/>
            <a:ext cx="851763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585" name="Google Shape;585;p5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228600" algn="l" rtl="0">
              <a:spcBef>
                <a:spcPts val="0"/>
              </a:spcBef>
              <a:spcAft>
                <a:spcPts val="0"/>
              </a:spcAft>
              <a:buClr>
                <a:schemeClr val="dk1"/>
              </a:buClr>
              <a:buSzPts val="1800"/>
              <a:buFont typeface="Arial"/>
              <a:buNone/>
            </a:pPr>
            <a:endParaRPr sz="1800"/>
          </a:p>
          <a:p>
            <a:pPr marL="342900" lvl="0" indent="-228600" algn="l" rtl="0">
              <a:spcBef>
                <a:spcPts val="360"/>
              </a:spcBef>
              <a:spcAft>
                <a:spcPts val="0"/>
              </a:spcAft>
              <a:buClr>
                <a:schemeClr val="dk1"/>
              </a:buClr>
              <a:buSzPts val="1800"/>
              <a:buFont typeface="Arial"/>
              <a:buNone/>
            </a:pPr>
            <a:endParaRPr sz="1800"/>
          </a:p>
        </p:txBody>
      </p:sp>
      <p:sp>
        <p:nvSpPr>
          <p:cNvPr id="586" name="Google Shape;586;p51"/>
          <p:cNvSpPr/>
          <p:nvPr/>
        </p:nvSpPr>
        <p:spPr>
          <a:xfrm>
            <a:off x="457200" y="2420888"/>
            <a:ext cx="698477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7" name="Google Shape;587;p5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a:t>
            </a:fld>
            <a:endParaRPr/>
          </a:p>
        </p:txBody>
      </p:sp>
      <p:sp>
        <p:nvSpPr>
          <p:cNvPr id="588" name="Google Shape;588;p51"/>
          <p:cNvSpPr/>
          <p:nvPr/>
        </p:nvSpPr>
        <p:spPr>
          <a:xfrm>
            <a:off x="683568" y="5479832"/>
            <a:ext cx="727280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https://www.geeksforgeeks.org/html-unescape-in-python/</a:t>
            </a:r>
            <a:endParaRPr/>
          </a:p>
        </p:txBody>
      </p:sp>
      <p:sp>
        <p:nvSpPr>
          <p:cNvPr id="589" name="Google Shape;589;p51"/>
          <p:cNvSpPr/>
          <p:nvPr/>
        </p:nvSpPr>
        <p:spPr>
          <a:xfrm>
            <a:off x="1043608" y="1588611"/>
            <a:ext cx="6912768"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import html </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lt2"/>
                </a:solidFill>
                <a:latin typeface="Arial"/>
                <a:ea typeface="Arial"/>
                <a:cs typeface="Arial"/>
                <a:sym typeface="Arial"/>
              </a:rPr>
              <a:t>import html </a:t>
            </a:r>
            <a:endParaRPr/>
          </a:p>
          <a:p>
            <a:pPr marL="0" marR="0" lvl="0" indent="0" algn="l" rtl="0">
              <a:spcBef>
                <a:spcPts val="0"/>
              </a:spcBef>
              <a:spcAft>
                <a:spcPts val="0"/>
              </a:spcAft>
              <a:buNone/>
            </a:pPr>
            <a:r>
              <a:rPr lang="en-US" sz="1800">
                <a:solidFill>
                  <a:schemeClr val="lt2"/>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lt2"/>
                </a:solidFill>
                <a:latin typeface="Arial"/>
                <a:ea typeface="Arial"/>
                <a:cs typeface="Arial"/>
                <a:sym typeface="Arial"/>
              </a:rPr>
              <a:t>s = '&lt;html&gt;&lt;head&gt;&lt;/head&gt;&lt;body&gt;&lt;h1&gt;This is python&lt;/h1&gt;&lt;/body&gt;&lt;/html&gt;'</a:t>
            </a:r>
            <a:endParaRPr/>
          </a:p>
          <a:p>
            <a:pPr marL="0" marR="0" lvl="0" indent="0" algn="l" rtl="0">
              <a:spcBef>
                <a:spcPts val="0"/>
              </a:spcBef>
              <a:spcAft>
                <a:spcPts val="0"/>
              </a:spcAft>
              <a:buNone/>
            </a:pPr>
            <a:r>
              <a:rPr lang="en-US" sz="1800">
                <a:solidFill>
                  <a:schemeClr val="lt2"/>
                </a:solidFill>
                <a:latin typeface="Arial"/>
                <a:ea typeface="Arial"/>
                <a:cs typeface="Arial"/>
                <a:sym typeface="Arial"/>
              </a:rPr>
              <a:t>temp = html.escape(s) </a:t>
            </a:r>
            <a:endParaRPr/>
          </a:p>
          <a:p>
            <a:pPr marL="0" marR="0" lvl="0" indent="0" algn="l" rtl="0">
              <a:spcBef>
                <a:spcPts val="0"/>
              </a:spcBef>
              <a:spcAft>
                <a:spcPts val="0"/>
              </a:spcAft>
              <a:buNone/>
            </a:pPr>
            <a:r>
              <a:rPr lang="en-US" sz="1800">
                <a:solidFill>
                  <a:schemeClr val="lt2"/>
                </a:solidFill>
                <a:latin typeface="Arial"/>
                <a:ea typeface="Arial"/>
                <a:cs typeface="Arial"/>
                <a:sym typeface="Arial"/>
              </a:rPr>
              <a:t># Using html.unescape() method </a:t>
            </a:r>
            <a:endParaRPr/>
          </a:p>
          <a:p>
            <a:pPr marL="0" marR="0" lvl="0" indent="0" algn="l" rtl="0">
              <a:spcBef>
                <a:spcPts val="0"/>
              </a:spcBef>
              <a:spcAft>
                <a:spcPts val="0"/>
              </a:spcAft>
              <a:buNone/>
            </a:pPr>
            <a:r>
              <a:rPr lang="en-US" sz="1800">
                <a:solidFill>
                  <a:schemeClr val="lt2"/>
                </a:solidFill>
                <a:latin typeface="Arial"/>
                <a:ea typeface="Arial"/>
                <a:cs typeface="Arial"/>
                <a:sym typeface="Arial"/>
              </a:rPr>
              <a:t>gfg = html.unescape(temp) </a:t>
            </a:r>
            <a:endParaRPr/>
          </a:p>
          <a:p>
            <a:pPr marL="0" marR="0" lvl="0" indent="0" algn="l" rtl="0">
              <a:spcBef>
                <a:spcPts val="0"/>
              </a:spcBef>
              <a:spcAft>
                <a:spcPts val="0"/>
              </a:spcAft>
              <a:buNone/>
            </a:pPr>
            <a:r>
              <a:rPr lang="en-US" sz="1800">
                <a:solidFill>
                  <a:schemeClr val="lt2"/>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lt2"/>
                </a:solidFill>
                <a:latin typeface="Arial"/>
                <a:ea typeface="Arial"/>
                <a:cs typeface="Arial"/>
                <a:sym typeface="Arial"/>
              </a:rPr>
              <a:t>print(gfg)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b="1" dirty="0">
                <a:solidFill>
                  <a:schemeClr val="accent2"/>
                </a:solidFill>
              </a:rPr>
              <a:t>Distributed Representation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AABD8848-52D9-FC4B-AB3F-0525157AAB39}"/>
              </a:ext>
            </a:extLst>
          </p:cNvPr>
          <p:cNvSpPr/>
          <p:nvPr/>
        </p:nvSpPr>
        <p:spPr>
          <a:xfrm>
            <a:off x="971600" y="1052736"/>
            <a:ext cx="7200800" cy="5201424"/>
          </a:xfrm>
          <a:prstGeom prst="rect">
            <a:avLst/>
          </a:prstGeom>
        </p:spPr>
        <p:txBody>
          <a:bodyPr wrap="square">
            <a:spAutoFit/>
          </a:bodyPr>
          <a:lstStyle/>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latin typeface="+mn-lt"/>
              </a:rPr>
              <a:t>The </a:t>
            </a:r>
            <a:r>
              <a:rPr lang="en-US" sz="2000" b="1" dirty="0">
                <a:latin typeface="+mn-lt"/>
              </a:rPr>
              <a:t>doc2vec</a:t>
            </a:r>
            <a:r>
              <a:rPr lang="en-US" sz="2000" dirty="0">
                <a:latin typeface="+mn-lt"/>
              </a:rPr>
              <a:t> algorithm is an extension of word2vec. </a:t>
            </a: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t>The goal of </a:t>
            </a:r>
            <a:r>
              <a:rPr lang="en-US" sz="2000" b="1" dirty="0"/>
              <a:t>doc2vec</a:t>
            </a:r>
            <a:r>
              <a:rPr lang="en-US" sz="2000" dirty="0"/>
              <a:t> is to create a numeric representation of a document, regardless of its length. </a:t>
            </a:r>
          </a:p>
          <a:p>
            <a:pPr marL="800100" lvl="1" indent="-342900">
              <a:buFont typeface="Arial" panose="020B0604020202020204" pitchFamily="34" charset="0"/>
              <a:buChar char="•"/>
            </a:pPr>
            <a:r>
              <a:rPr lang="en-US" sz="1600" dirty="0">
                <a:solidFill>
                  <a:schemeClr val="bg2"/>
                </a:solidFill>
              </a:rPr>
              <a:t>But unlike words, documents do not come in logical structures such as words, so the another method has to be found.</a:t>
            </a:r>
            <a:endParaRPr lang="en-US" sz="1600" dirty="0">
              <a:solidFill>
                <a:schemeClr val="bg2"/>
              </a:solidFill>
              <a:latin typeface="+mn-lt"/>
            </a:endParaRP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latin typeface="+mn-lt"/>
              </a:rPr>
              <a:t>It proposes a paragraph vector—</a:t>
            </a:r>
            <a:r>
              <a:rPr lang="en-US" sz="2000" dirty="0">
                <a:solidFill>
                  <a:schemeClr val="bg2"/>
                </a:solidFill>
                <a:latin typeface="+mn-lt"/>
              </a:rPr>
              <a:t>an unsupervised algorithm that learns fixed-length feature representations from variable length documents. </a:t>
            </a: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latin typeface="+mn-lt"/>
              </a:rPr>
              <a:t>This representation attempts to inherit the semantic properties of words such that </a:t>
            </a:r>
            <a:r>
              <a:rPr lang="en-US" sz="2000" dirty="0">
                <a:solidFill>
                  <a:schemeClr val="accent1">
                    <a:lumMod val="50000"/>
                  </a:schemeClr>
                </a:solidFill>
                <a:latin typeface="+mn-lt"/>
              </a:rPr>
              <a:t>“red”</a:t>
            </a:r>
            <a:r>
              <a:rPr lang="en-US" sz="2000" dirty="0">
                <a:latin typeface="+mn-lt"/>
              </a:rPr>
              <a:t> and </a:t>
            </a:r>
            <a:r>
              <a:rPr lang="en-US" sz="2000" dirty="0">
                <a:solidFill>
                  <a:schemeClr val="accent1">
                    <a:lumMod val="50000"/>
                  </a:schemeClr>
                </a:solidFill>
                <a:latin typeface="+mn-lt"/>
              </a:rPr>
              <a:t>“colorful”</a:t>
            </a:r>
            <a:r>
              <a:rPr lang="en-US" sz="2000" dirty="0">
                <a:latin typeface="+mn-lt"/>
              </a:rPr>
              <a:t> are more similar to each other than they are to </a:t>
            </a:r>
            <a:r>
              <a:rPr lang="en-US" sz="2000" dirty="0">
                <a:solidFill>
                  <a:schemeClr val="accent1">
                    <a:lumMod val="50000"/>
                  </a:schemeClr>
                </a:solidFill>
                <a:latin typeface="+mn-lt"/>
              </a:rPr>
              <a:t>“river”</a:t>
            </a:r>
            <a:r>
              <a:rPr lang="en-US" sz="2000" dirty="0">
                <a:latin typeface="+mn-lt"/>
              </a:rPr>
              <a:t> or </a:t>
            </a:r>
            <a:r>
              <a:rPr lang="en-US" sz="2000" dirty="0">
                <a:solidFill>
                  <a:schemeClr val="accent1">
                    <a:lumMod val="50000"/>
                  </a:schemeClr>
                </a:solidFill>
                <a:latin typeface="+mn-lt"/>
              </a:rPr>
              <a:t>“governance”</a:t>
            </a:r>
            <a:r>
              <a:rPr lang="en-US" sz="2000" dirty="0">
                <a:latin typeface="+mn-lt"/>
              </a:rPr>
              <a:t>. </a:t>
            </a:r>
          </a:p>
          <a:p>
            <a:pPr marL="342900" indent="-342900">
              <a:buFont typeface="Arial" panose="020B0604020202020204" pitchFamily="34" charset="0"/>
              <a:buChar char="•"/>
            </a:pPr>
            <a:endParaRPr lang="en-US" sz="2000" dirty="0">
              <a:latin typeface="+mn-lt"/>
            </a:endParaRPr>
          </a:p>
        </p:txBody>
      </p:sp>
      <p:sp>
        <p:nvSpPr>
          <p:cNvPr id="4" name="Slide Number Placeholder 3">
            <a:extLst>
              <a:ext uri="{FF2B5EF4-FFF2-40B4-BE49-F238E27FC236}">
                <a16:creationId xmlns:a16="http://schemas.microsoft.com/office/drawing/2014/main" id="{0B7EBD59-F975-104B-9C3B-7A8609DE55B4}"/>
              </a:ext>
            </a:extLst>
          </p:cNvPr>
          <p:cNvSpPr>
            <a:spLocks noGrp="1"/>
          </p:cNvSpPr>
          <p:nvPr>
            <p:ph type="sldNum" sz="quarter" idx="12"/>
          </p:nvPr>
        </p:nvSpPr>
        <p:spPr/>
        <p:txBody>
          <a:bodyPr/>
          <a:lstStyle/>
          <a:p>
            <a:pPr>
              <a:defRPr/>
            </a:pPr>
            <a:fld id="{740F825C-949B-974C-AB99-C3CE0C97A40B}" type="slidenum">
              <a:rPr lang="en-GB" altLang="en-US" smtClean="0"/>
              <a:pPr>
                <a:defRPr/>
              </a:pPr>
              <a:t>50</a:t>
            </a:fld>
            <a:endParaRPr lang="en-GB" altLang="en-US"/>
          </a:p>
        </p:txBody>
      </p:sp>
    </p:spTree>
    <p:extLst>
      <p:ext uri="{BB962C8B-B14F-4D97-AF65-F5344CB8AC3E}">
        <p14:creationId xmlns:p14="http://schemas.microsoft.com/office/powerpoint/2010/main" val="911531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8640"/>
            <a:ext cx="8229600" cy="1143000"/>
          </a:xfrm>
        </p:spPr>
        <p:txBody>
          <a:bodyPr/>
          <a:lstStyle/>
          <a:p>
            <a:r>
              <a:rPr lang="en-US" b="1" dirty="0">
                <a:solidFill>
                  <a:schemeClr val="accent2"/>
                </a:solidFill>
              </a:rPr>
              <a:t>Distributed Representation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AABD8848-52D9-FC4B-AB3F-0525157AAB39}"/>
              </a:ext>
            </a:extLst>
          </p:cNvPr>
          <p:cNvSpPr/>
          <p:nvPr/>
        </p:nvSpPr>
        <p:spPr>
          <a:xfrm>
            <a:off x="971600" y="1402318"/>
            <a:ext cx="7200800" cy="2554545"/>
          </a:xfrm>
          <a:prstGeom prst="rect">
            <a:avLst/>
          </a:prstGeom>
        </p:spPr>
        <p:txBody>
          <a:bodyPr wrap="square">
            <a:spAutoFit/>
          </a:bodyPr>
          <a:lstStyle/>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latin typeface="+mn-lt"/>
              </a:rPr>
              <a:t>The paragraph vector takes into consideration the ordering of words within a narrow context, similar to an n-gram model. </a:t>
            </a: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latin typeface="+mn-lt"/>
              </a:rPr>
              <a:t>The combined result is much more effective than a bag-of-words or bag-of-n-grams model because it generalizes better.</a:t>
            </a:r>
          </a:p>
        </p:txBody>
      </p:sp>
      <p:sp>
        <p:nvSpPr>
          <p:cNvPr id="4" name="Slide Number Placeholder 3">
            <a:extLst>
              <a:ext uri="{FF2B5EF4-FFF2-40B4-BE49-F238E27FC236}">
                <a16:creationId xmlns:a16="http://schemas.microsoft.com/office/drawing/2014/main" id="{E670744E-ECBA-5940-B360-BE9C4F9E19EE}"/>
              </a:ext>
            </a:extLst>
          </p:cNvPr>
          <p:cNvSpPr>
            <a:spLocks noGrp="1"/>
          </p:cNvSpPr>
          <p:nvPr>
            <p:ph type="sldNum" sz="quarter" idx="12"/>
          </p:nvPr>
        </p:nvSpPr>
        <p:spPr/>
        <p:txBody>
          <a:bodyPr/>
          <a:lstStyle/>
          <a:p>
            <a:pPr>
              <a:defRPr/>
            </a:pPr>
            <a:fld id="{740F825C-949B-974C-AB99-C3CE0C97A40B}" type="slidenum">
              <a:rPr lang="en-GB" altLang="en-US" smtClean="0"/>
              <a:pPr>
                <a:defRPr/>
              </a:pPr>
              <a:t>51</a:t>
            </a:fld>
            <a:endParaRPr lang="en-GB" altLang="en-US"/>
          </a:p>
        </p:txBody>
      </p:sp>
    </p:spTree>
    <p:extLst>
      <p:ext uri="{BB962C8B-B14F-4D97-AF65-F5344CB8AC3E}">
        <p14:creationId xmlns:p14="http://schemas.microsoft.com/office/powerpoint/2010/main" val="4608475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8640"/>
            <a:ext cx="8229600" cy="1143000"/>
          </a:xfrm>
        </p:spPr>
        <p:txBody>
          <a:bodyPr/>
          <a:lstStyle/>
          <a:p>
            <a:r>
              <a:rPr lang="en-US" b="1" dirty="0">
                <a:solidFill>
                  <a:schemeClr val="accent2"/>
                </a:solidFill>
              </a:rPr>
              <a:t>Distributed Representation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E670744E-ECBA-5940-B360-BE9C4F9E19EE}"/>
              </a:ext>
            </a:extLst>
          </p:cNvPr>
          <p:cNvSpPr>
            <a:spLocks noGrp="1"/>
          </p:cNvSpPr>
          <p:nvPr>
            <p:ph type="sldNum" sz="quarter" idx="12"/>
          </p:nvPr>
        </p:nvSpPr>
        <p:spPr/>
        <p:txBody>
          <a:bodyPr/>
          <a:lstStyle/>
          <a:p>
            <a:pPr>
              <a:defRPr/>
            </a:pPr>
            <a:fld id="{740F825C-949B-974C-AB99-C3CE0C97A40B}" type="slidenum">
              <a:rPr lang="en-GB" altLang="en-US" smtClean="0"/>
              <a:pPr>
                <a:defRPr/>
              </a:pPr>
              <a:t>52</a:t>
            </a:fld>
            <a:endParaRPr lang="en-GB" altLang="en-US"/>
          </a:p>
        </p:txBody>
      </p:sp>
      <p:sp>
        <p:nvSpPr>
          <p:cNvPr id="5" name="Rectangle 4">
            <a:extLst>
              <a:ext uri="{FF2B5EF4-FFF2-40B4-BE49-F238E27FC236}">
                <a16:creationId xmlns:a16="http://schemas.microsoft.com/office/drawing/2014/main" id="{4D7CE996-CC8B-0B42-9AF6-2C9E937BF270}"/>
              </a:ext>
            </a:extLst>
          </p:cNvPr>
          <p:cNvSpPr/>
          <p:nvPr/>
        </p:nvSpPr>
        <p:spPr>
          <a:xfrm>
            <a:off x="683568" y="1597312"/>
            <a:ext cx="7895812" cy="923330"/>
          </a:xfrm>
          <a:prstGeom prst="rect">
            <a:avLst/>
          </a:prstGeom>
        </p:spPr>
        <p:txBody>
          <a:bodyPr wrap="square">
            <a:spAutoFit/>
          </a:bodyPr>
          <a:lstStyle/>
          <a:p>
            <a:r>
              <a:rPr lang="en-US" dirty="0"/>
              <a:t>The concept that </a:t>
            </a:r>
            <a:r>
              <a:rPr lang="en-US" dirty="0" err="1"/>
              <a:t>Mikilov</a:t>
            </a:r>
            <a:r>
              <a:rPr lang="en-US" dirty="0"/>
              <a:t> and Le have used was simple, yet clever: they have used the </a:t>
            </a:r>
            <a:r>
              <a:rPr lang="en-US" b="1" dirty="0"/>
              <a:t>word2vec</a:t>
            </a:r>
            <a:r>
              <a:rPr lang="en-US" dirty="0"/>
              <a:t> model, and added another vector (Paragraph ID below), like so:</a:t>
            </a:r>
          </a:p>
        </p:txBody>
      </p:sp>
      <p:sp>
        <p:nvSpPr>
          <p:cNvPr id="6" name="Rectangle 5">
            <a:extLst>
              <a:ext uri="{FF2B5EF4-FFF2-40B4-BE49-F238E27FC236}">
                <a16:creationId xmlns:a16="http://schemas.microsoft.com/office/drawing/2014/main" id="{672C0932-05D7-F84A-AEC0-36C174E98EA2}"/>
              </a:ext>
            </a:extLst>
          </p:cNvPr>
          <p:cNvSpPr/>
          <p:nvPr/>
        </p:nvSpPr>
        <p:spPr>
          <a:xfrm>
            <a:off x="364328" y="5102225"/>
            <a:ext cx="8215051" cy="369332"/>
          </a:xfrm>
          <a:prstGeom prst="rect">
            <a:avLst/>
          </a:prstGeom>
        </p:spPr>
        <p:txBody>
          <a:bodyPr wrap="square">
            <a:spAutoFit/>
          </a:bodyPr>
          <a:lstStyle/>
          <a:p>
            <a:r>
              <a:rPr lang="en-US" dirty="0"/>
              <a:t>https://</a:t>
            </a:r>
            <a:r>
              <a:rPr lang="en-US" dirty="0" err="1"/>
              <a:t>medium.com</a:t>
            </a:r>
            <a:r>
              <a:rPr lang="en-US" dirty="0"/>
              <a:t>/</a:t>
            </a:r>
            <a:r>
              <a:rPr lang="en-US" dirty="0" err="1"/>
              <a:t>wisio</a:t>
            </a:r>
            <a:r>
              <a:rPr lang="en-US" dirty="0"/>
              <a:t>/a-gentle-introduction-to-doc2vec-db3e8c0cce5e</a:t>
            </a:r>
          </a:p>
        </p:txBody>
      </p:sp>
      <p:pic>
        <p:nvPicPr>
          <p:cNvPr id="8" name="Picture 7">
            <a:extLst>
              <a:ext uri="{FF2B5EF4-FFF2-40B4-BE49-F238E27FC236}">
                <a16:creationId xmlns:a16="http://schemas.microsoft.com/office/drawing/2014/main" id="{E5E00CD5-A483-FE4A-8D81-8F5716FC4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2708920"/>
            <a:ext cx="3672408" cy="2099733"/>
          </a:xfrm>
          <a:prstGeom prst="rect">
            <a:avLst/>
          </a:prstGeom>
        </p:spPr>
      </p:pic>
    </p:spTree>
    <p:extLst>
      <p:ext uri="{BB962C8B-B14F-4D97-AF65-F5344CB8AC3E}">
        <p14:creationId xmlns:p14="http://schemas.microsoft.com/office/powerpoint/2010/main" val="1529656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8640"/>
            <a:ext cx="8229600" cy="1143000"/>
          </a:xfrm>
        </p:spPr>
        <p:txBody>
          <a:bodyPr/>
          <a:lstStyle/>
          <a:p>
            <a:r>
              <a:rPr lang="en-US" b="1" dirty="0">
                <a:solidFill>
                  <a:schemeClr val="accent2"/>
                </a:solidFill>
              </a:rPr>
              <a:t>Distributed Representation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E670744E-ECBA-5940-B360-BE9C4F9E19EE}"/>
              </a:ext>
            </a:extLst>
          </p:cNvPr>
          <p:cNvSpPr>
            <a:spLocks noGrp="1"/>
          </p:cNvSpPr>
          <p:nvPr>
            <p:ph type="sldNum" sz="quarter" idx="12"/>
          </p:nvPr>
        </p:nvSpPr>
        <p:spPr/>
        <p:txBody>
          <a:bodyPr/>
          <a:lstStyle/>
          <a:p>
            <a:pPr>
              <a:defRPr/>
            </a:pPr>
            <a:fld id="{740F825C-949B-974C-AB99-C3CE0C97A40B}" type="slidenum">
              <a:rPr lang="en-GB" altLang="en-US" smtClean="0"/>
              <a:pPr>
                <a:defRPr/>
              </a:pPr>
              <a:t>53</a:t>
            </a:fld>
            <a:endParaRPr lang="en-GB" altLang="en-US"/>
          </a:p>
        </p:txBody>
      </p:sp>
      <p:sp>
        <p:nvSpPr>
          <p:cNvPr id="5" name="Rectangle 4">
            <a:extLst>
              <a:ext uri="{FF2B5EF4-FFF2-40B4-BE49-F238E27FC236}">
                <a16:creationId xmlns:a16="http://schemas.microsoft.com/office/drawing/2014/main" id="{4D7CE996-CC8B-0B42-9AF6-2C9E937BF270}"/>
              </a:ext>
            </a:extLst>
          </p:cNvPr>
          <p:cNvSpPr/>
          <p:nvPr/>
        </p:nvSpPr>
        <p:spPr>
          <a:xfrm>
            <a:off x="1115616" y="1700808"/>
            <a:ext cx="6480720" cy="2862322"/>
          </a:xfrm>
          <a:prstGeom prst="rect">
            <a:avLst/>
          </a:prstGeom>
        </p:spPr>
        <p:txBody>
          <a:bodyPr wrap="square">
            <a:spAutoFit/>
          </a:bodyPr>
          <a:lstStyle/>
          <a:p>
            <a:r>
              <a:rPr lang="en-US" dirty="0"/>
              <a:t>It is a small extension to the CBOW model. </a:t>
            </a:r>
          </a:p>
          <a:p>
            <a:endParaRPr lang="en-US" dirty="0"/>
          </a:p>
          <a:p>
            <a:r>
              <a:rPr lang="en-US" dirty="0"/>
              <a:t>But instead of using just words to predict the next word, we also added another feature vector, which is document-unique.</a:t>
            </a:r>
          </a:p>
          <a:p>
            <a:endParaRPr lang="en-US" dirty="0"/>
          </a:p>
          <a:p>
            <a:endParaRPr lang="en-US" dirty="0"/>
          </a:p>
          <a:p>
            <a:r>
              <a:rPr lang="en-US" dirty="0"/>
              <a:t>So, when training the word vectors W, the document vector D is trained as well, and in the end of training, it holds a numeric representation of the document.</a:t>
            </a:r>
          </a:p>
          <a:p>
            <a:endParaRPr lang="en-US" dirty="0"/>
          </a:p>
        </p:txBody>
      </p:sp>
      <p:sp>
        <p:nvSpPr>
          <p:cNvPr id="6" name="Rectangle 5">
            <a:extLst>
              <a:ext uri="{FF2B5EF4-FFF2-40B4-BE49-F238E27FC236}">
                <a16:creationId xmlns:a16="http://schemas.microsoft.com/office/drawing/2014/main" id="{672C0932-05D7-F84A-AEC0-36C174E98EA2}"/>
              </a:ext>
            </a:extLst>
          </p:cNvPr>
          <p:cNvSpPr/>
          <p:nvPr/>
        </p:nvSpPr>
        <p:spPr>
          <a:xfrm>
            <a:off x="626368" y="5219511"/>
            <a:ext cx="8517632" cy="369332"/>
          </a:xfrm>
          <a:prstGeom prst="rect">
            <a:avLst/>
          </a:prstGeom>
        </p:spPr>
        <p:txBody>
          <a:bodyPr wrap="square">
            <a:spAutoFit/>
          </a:bodyPr>
          <a:lstStyle/>
          <a:p>
            <a:r>
              <a:rPr lang="en-US" dirty="0"/>
              <a:t>https://</a:t>
            </a:r>
            <a:r>
              <a:rPr lang="en-US" dirty="0" err="1"/>
              <a:t>medium.com</a:t>
            </a:r>
            <a:r>
              <a:rPr lang="en-US" dirty="0"/>
              <a:t>/</a:t>
            </a:r>
            <a:r>
              <a:rPr lang="en-US" dirty="0" err="1"/>
              <a:t>wisio</a:t>
            </a:r>
            <a:r>
              <a:rPr lang="en-US" dirty="0"/>
              <a:t>/a-gentle-introduction-to-doc2vec-db3e8c0cce5e</a:t>
            </a:r>
          </a:p>
        </p:txBody>
      </p:sp>
    </p:spTree>
    <p:extLst>
      <p:ext uri="{BB962C8B-B14F-4D97-AF65-F5344CB8AC3E}">
        <p14:creationId xmlns:p14="http://schemas.microsoft.com/office/powerpoint/2010/main" val="23521376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E670744E-ECBA-5940-B360-BE9C4F9E19EE}"/>
              </a:ext>
            </a:extLst>
          </p:cNvPr>
          <p:cNvSpPr>
            <a:spLocks noGrp="1"/>
          </p:cNvSpPr>
          <p:nvPr>
            <p:ph type="sldNum" sz="quarter" idx="12"/>
          </p:nvPr>
        </p:nvSpPr>
        <p:spPr/>
        <p:txBody>
          <a:bodyPr/>
          <a:lstStyle/>
          <a:p>
            <a:pPr>
              <a:defRPr/>
            </a:pPr>
            <a:fld id="{740F825C-949B-974C-AB99-C3CE0C97A40B}" type="slidenum">
              <a:rPr lang="en-GB" altLang="en-US" smtClean="0"/>
              <a:pPr>
                <a:defRPr/>
              </a:pPr>
              <a:t>54</a:t>
            </a:fld>
            <a:endParaRPr lang="en-GB" altLang="en-US"/>
          </a:p>
        </p:txBody>
      </p:sp>
      <p:sp>
        <p:nvSpPr>
          <p:cNvPr id="8" name="Title 1">
            <a:extLst>
              <a:ext uri="{FF2B5EF4-FFF2-40B4-BE49-F238E27FC236}">
                <a16:creationId xmlns:a16="http://schemas.microsoft.com/office/drawing/2014/main" id="{382CAFE5-B409-6B47-AFAE-0129F63A46E2}"/>
              </a:ext>
            </a:extLst>
          </p:cNvPr>
          <p:cNvSpPr txBox="1">
            <a:spLocks/>
          </p:cNvSpPr>
          <p:nvPr/>
        </p:nvSpPr>
        <p:spPr bwMode="auto">
          <a:xfrm>
            <a:off x="607175" y="28575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b="1" kern="0">
                <a:solidFill>
                  <a:schemeClr val="accent2"/>
                </a:solidFill>
              </a:rPr>
              <a:t>Distributed Representation – Gensim’s Implementation</a:t>
            </a:r>
            <a:endParaRPr lang="en-US" sz="4000" b="1" kern="0" dirty="0">
              <a:solidFill>
                <a:schemeClr val="accent2"/>
              </a:solidFill>
            </a:endParaRPr>
          </a:p>
        </p:txBody>
      </p:sp>
    </p:spTree>
    <p:extLst>
      <p:ext uri="{BB962C8B-B14F-4D97-AF65-F5344CB8AC3E}">
        <p14:creationId xmlns:p14="http://schemas.microsoft.com/office/powerpoint/2010/main" val="10403562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74848" y="476672"/>
            <a:ext cx="8229600" cy="1143000"/>
          </a:xfrm>
        </p:spPr>
        <p:txBody>
          <a:bodyPr/>
          <a:lstStyle/>
          <a:p>
            <a:r>
              <a:rPr lang="en-US" b="1" dirty="0">
                <a:solidFill>
                  <a:schemeClr val="accent2"/>
                </a:solidFill>
              </a:rPr>
              <a:t>Distributed Representation – </a:t>
            </a:r>
            <a:r>
              <a:rPr lang="en-US" b="1" dirty="0" err="1">
                <a:solidFill>
                  <a:schemeClr val="accent2"/>
                </a:solidFill>
              </a:rPr>
              <a:t>Gensim’s</a:t>
            </a:r>
            <a:r>
              <a:rPr lang="en-US" b="1" dirty="0">
                <a:solidFill>
                  <a:schemeClr val="accent2"/>
                </a:solidFill>
              </a:rPr>
              <a:t> Implementation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AABD8848-52D9-FC4B-AB3F-0525157AAB39}"/>
              </a:ext>
            </a:extLst>
          </p:cNvPr>
          <p:cNvSpPr/>
          <p:nvPr/>
        </p:nvSpPr>
        <p:spPr>
          <a:xfrm>
            <a:off x="419200" y="2060848"/>
            <a:ext cx="7200800" cy="3170099"/>
          </a:xfrm>
          <a:prstGeom prst="rect">
            <a:avLst/>
          </a:prstGeom>
        </p:spPr>
        <p:txBody>
          <a:bodyPr wrap="square">
            <a:spAutoFit/>
          </a:bodyPr>
          <a:lstStyle/>
          <a:p>
            <a:pPr marL="342900" indent="-342900">
              <a:buFont typeface="Arial" panose="020B0604020202020204" pitchFamily="34" charset="0"/>
              <a:buChar char="•"/>
            </a:pPr>
            <a:r>
              <a:rPr lang="en-US" sz="2000" dirty="0"/>
              <a:t>Neither NLTK nor Scikit-Learn provide implementations of these kinds of word embeddings.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err="1"/>
              <a:t>Gensim’s</a:t>
            </a:r>
            <a:r>
              <a:rPr lang="en-US" sz="2000" dirty="0"/>
              <a:t> implementation allows users to train both word2vec and doc2vec models on custom corpora and also conveniently comes with a model that is pretrained on the Google news corpus.</a:t>
            </a: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t>To use </a:t>
            </a:r>
            <a:r>
              <a:rPr lang="en-US" sz="2000" dirty="0" err="1"/>
              <a:t>Gensim’s</a:t>
            </a:r>
            <a:r>
              <a:rPr lang="en-US" sz="2000" dirty="0"/>
              <a:t> pretrained models, you’ll need to download the model bin file, which is about 1.5 GB.</a:t>
            </a:r>
            <a:endParaRPr lang="en-US" sz="2000" dirty="0">
              <a:latin typeface="+mn-lt"/>
            </a:endParaRPr>
          </a:p>
        </p:txBody>
      </p:sp>
      <p:sp>
        <p:nvSpPr>
          <p:cNvPr id="4" name="Slide Number Placeholder 3">
            <a:extLst>
              <a:ext uri="{FF2B5EF4-FFF2-40B4-BE49-F238E27FC236}">
                <a16:creationId xmlns:a16="http://schemas.microsoft.com/office/drawing/2014/main" id="{091E1DFE-0B9B-A141-B015-2637CD4BE09B}"/>
              </a:ext>
            </a:extLst>
          </p:cNvPr>
          <p:cNvSpPr>
            <a:spLocks noGrp="1"/>
          </p:cNvSpPr>
          <p:nvPr>
            <p:ph type="sldNum" sz="quarter" idx="12"/>
          </p:nvPr>
        </p:nvSpPr>
        <p:spPr/>
        <p:txBody>
          <a:bodyPr/>
          <a:lstStyle/>
          <a:p>
            <a:pPr>
              <a:defRPr/>
            </a:pPr>
            <a:fld id="{740F825C-949B-974C-AB99-C3CE0C97A40B}" type="slidenum">
              <a:rPr lang="en-GB" altLang="en-US" smtClean="0"/>
              <a:pPr>
                <a:defRPr/>
              </a:pPr>
              <a:t>55</a:t>
            </a:fld>
            <a:endParaRPr lang="en-GB" altLang="en-US"/>
          </a:p>
        </p:txBody>
      </p:sp>
    </p:spTree>
    <p:extLst>
      <p:ext uri="{BB962C8B-B14F-4D97-AF65-F5344CB8AC3E}">
        <p14:creationId xmlns:p14="http://schemas.microsoft.com/office/powerpoint/2010/main" val="1167199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8640"/>
            <a:ext cx="8229600" cy="1143000"/>
          </a:xfrm>
        </p:spPr>
        <p:txBody>
          <a:bodyPr/>
          <a:lstStyle/>
          <a:p>
            <a:r>
              <a:rPr lang="en-US" b="1" dirty="0">
                <a:solidFill>
                  <a:schemeClr val="accent2"/>
                </a:solidFill>
              </a:rPr>
              <a:t>Distributed Representation – </a:t>
            </a:r>
            <a:r>
              <a:rPr lang="en-US" b="1" dirty="0" err="1">
                <a:solidFill>
                  <a:schemeClr val="accent2"/>
                </a:solidFill>
              </a:rPr>
              <a:t>Gensim’s</a:t>
            </a:r>
            <a:r>
              <a:rPr lang="en-US" b="1" dirty="0">
                <a:solidFill>
                  <a:schemeClr val="accent2"/>
                </a:solidFill>
              </a:rPr>
              <a:t> Implementation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5" name="Picture 4" descr="Text&#10;&#10;Description automatically generated">
            <a:extLst>
              <a:ext uri="{FF2B5EF4-FFF2-40B4-BE49-F238E27FC236}">
                <a16:creationId xmlns:a16="http://schemas.microsoft.com/office/drawing/2014/main" id="{16272093-8474-644E-BC2F-DCB66CE81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550" y="2209800"/>
            <a:ext cx="6184900" cy="2438400"/>
          </a:xfrm>
          <a:prstGeom prst="rect">
            <a:avLst/>
          </a:prstGeom>
        </p:spPr>
      </p:pic>
      <p:sp>
        <p:nvSpPr>
          <p:cNvPr id="6" name="Slide Number Placeholder 5">
            <a:extLst>
              <a:ext uri="{FF2B5EF4-FFF2-40B4-BE49-F238E27FC236}">
                <a16:creationId xmlns:a16="http://schemas.microsoft.com/office/drawing/2014/main" id="{F27ABF4F-9CB9-CF4E-AC75-BD0E74DB2C5A}"/>
              </a:ext>
            </a:extLst>
          </p:cNvPr>
          <p:cNvSpPr>
            <a:spLocks noGrp="1"/>
          </p:cNvSpPr>
          <p:nvPr>
            <p:ph type="sldNum" sz="quarter" idx="12"/>
          </p:nvPr>
        </p:nvSpPr>
        <p:spPr/>
        <p:txBody>
          <a:bodyPr/>
          <a:lstStyle/>
          <a:p>
            <a:pPr>
              <a:defRPr/>
            </a:pPr>
            <a:fld id="{740F825C-949B-974C-AB99-C3CE0C97A40B}" type="slidenum">
              <a:rPr lang="en-GB" altLang="en-US" smtClean="0"/>
              <a:pPr>
                <a:defRPr/>
              </a:pPr>
              <a:t>56</a:t>
            </a:fld>
            <a:endParaRPr lang="en-GB" altLang="en-US"/>
          </a:p>
        </p:txBody>
      </p:sp>
    </p:spTree>
    <p:extLst>
      <p:ext uri="{BB962C8B-B14F-4D97-AF65-F5344CB8AC3E}">
        <p14:creationId xmlns:p14="http://schemas.microsoft.com/office/powerpoint/2010/main" val="20576813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8640"/>
            <a:ext cx="8229600" cy="1143000"/>
          </a:xfrm>
        </p:spPr>
        <p:txBody>
          <a:bodyPr/>
          <a:lstStyle/>
          <a:p>
            <a:r>
              <a:rPr lang="en-US" b="1" dirty="0">
                <a:solidFill>
                  <a:schemeClr val="accent2"/>
                </a:solidFill>
              </a:rPr>
              <a:t>Distributed Representation – Summary</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9D4C5C4B-CB73-D74F-90E9-5783209CE8FE}"/>
              </a:ext>
            </a:extLst>
          </p:cNvPr>
          <p:cNvSpPr/>
          <p:nvPr/>
        </p:nvSpPr>
        <p:spPr>
          <a:xfrm>
            <a:off x="683568" y="1556792"/>
            <a:ext cx="7344816" cy="2554545"/>
          </a:xfrm>
          <a:prstGeom prst="rect">
            <a:avLst/>
          </a:prstGeom>
        </p:spPr>
        <p:txBody>
          <a:bodyPr wrap="square">
            <a:spAutoFit/>
          </a:bodyPr>
          <a:lstStyle/>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latin typeface="+mn-lt"/>
              </a:rPr>
              <a:t>Distributed representations will dramatically improve results over TF–IDF models when used correctly. </a:t>
            </a: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latin typeface="+mn-lt"/>
              </a:rPr>
              <a:t>The model itself can be saved to disk and retrained in an active fashion, making it extremely flexible for a variety of use cases. </a:t>
            </a:r>
          </a:p>
          <a:p>
            <a:pPr marL="342900" indent="-342900">
              <a:buFont typeface="Arial" panose="020B0604020202020204" pitchFamily="34" charset="0"/>
              <a:buChar char="•"/>
            </a:pPr>
            <a:endParaRPr lang="en-US" sz="2000" dirty="0">
              <a:latin typeface="+mn-lt"/>
            </a:endParaRPr>
          </a:p>
        </p:txBody>
      </p:sp>
      <p:sp>
        <p:nvSpPr>
          <p:cNvPr id="4" name="Slide Number Placeholder 3">
            <a:extLst>
              <a:ext uri="{FF2B5EF4-FFF2-40B4-BE49-F238E27FC236}">
                <a16:creationId xmlns:a16="http://schemas.microsoft.com/office/drawing/2014/main" id="{471117AC-D86F-CE46-9E89-03B9D481E003}"/>
              </a:ext>
            </a:extLst>
          </p:cNvPr>
          <p:cNvSpPr>
            <a:spLocks noGrp="1"/>
          </p:cNvSpPr>
          <p:nvPr>
            <p:ph type="sldNum" sz="quarter" idx="12"/>
          </p:nvPr>
        </p:nvSpPr>
        <p:spPr/>
        <p:txBody>
          <a:bodyPr/>
          <a:lstStyle/>
          <a:p>
            <a:pPr>
              <a:defRPr/>
            </a:pPr>
            <a:fld id="{740F825C-949B-974C-AB99-C3CE0C97A40B}" type="slidenum">
              <a:rPr lang="en-GB" altLang="en-US" smtClean="0"/>
              <a:pPr>
                <a:defRPr/>
              </a:pPr>
              <a:t>57</a:t>
            </a:fld>
            <a:endParaRPr lang="en-GB" altLang="en-US"/>
          </a:p>
        </p:txBody>
      </p:sp>
    </p:spTree>
    <p:extLst>
      <p:ext uri="{BB962C8B-B14F-4D97-AF65-F5344CB8AC3E}">
        <p14:creationId xmlns:p14="http://schemas.microsoft.com/office/powerpoint/2010/main" val="10749907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8640"/>
            <a:ext cx="8229600" cy="1143000"/>
          </a:xfrm>
        </p:spPr>
        <p:txBody>
          <a:bodyPr/>
          <a:lstStyle/>
          <a:p>
            <a:r>
              <a:rPr lang="en-US" b="1" dirty="0">
                <a:solidFill>
                  <a:schemeClr val="accent2"/>
                </a:solidFill>
              </a:rPr>
              <a:t>Distributed Representation – Summary</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9D4C5C4B-CB73-D74F-90E9-5783209CE8FE}"/>
              </a:ext>
            </a:extLst>
          </p:cNvPr>
          <p:cNvSpPr/>
          <p:nvPr/>
        </p:nvSpPr>
        <p:spPr>
          <a:xfrm>
            <a:off x="683568" y="1556792"/>
            <a:ext cx="7344816" cy="3170099"/>
          </a:xfrm>
          <a:prstGeom prst="rect">
            <a:avLst/>
          </a:prstGeom>
        </p:spPr>
        <p:txBody>
          <a:bodyPr wrap="square">
            <a:spAutoFit/>
          </a:bodyPr>
          <a:lstStyle/>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latin typeface="+mn-lt"/>
              </a:rPr>
              <a:t>However, on larger corpora, training can be slow and memory intensive, and it might not be as good as a TF–IDF model with Principal Component Analysis (PCA) or Singular Value Decomposition (SVD) applied to reduce the feature space. </a:t>
            </a: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solidFill>
                  <a:schemeClr val="accent1">
                    <a:lumMod val="50000"/>
                  </a:schemeClr>
                </a:solidFill>
                <a:latin typeface="+mn-lt"/>
              </a:rPr>
              <a:t>In the end, however, this representation is breakthrough work that has led to a dramatic improvement in text processing capabilities of data products in recent years.</a:t>
            </a:r>
          </a:p>
        </p:txBody>
      </p:sp>
      <p:sp>
        <p:nvSpPr>
          <p:cNvPr id="4" name="Slide Number Placeholder 3">
            <a:extLst>
              <a:ext uri="{FF2B5EF4-FFF2-40B4-BE49-F238E27FC236}">
                <a16:creationId xmlns:a16="http://schemas.microsoft.com/office/drawing/2014/main" id="{471117AC-D86F-CE46-9E89-03B9D481E003}"/>
              </a:ext>
            </a:extLst>
          </p:cNvPr>
          <p:cNvSpPr>
            <a:spLocks noGrp="1"/>
          </p:cNvSpPr>
          <p:nvPr>
            <p:ph type="sldNum" sz="quarter" idx="12"/>
          </p:nvPr>
        </p:nvSpPr>
        <p:spPr/>
        <p:txBody>
          <a:bodyPr/>
          <a:lstStyle/>
          <a:p>
            <a:pPr>
              <a:defRPr/>
            </a:pPr>
            <a:fld id="{740F825C-949B-974C-AB99-C3CE0C97A40B}" type="slidenum">
              <a:rPr lang="en-GB" altLang="en-US" smtClean="0"/>
              <a:pPr>
                <a:defRPr/>
              </a:pPr>
              <a:t>58</a:t>
            </a:fld>
            <a:endParaRPr lang="en-GB" altLang="en-US"/>
          </a:p>
        </p:txBody>
      </p:sp>
    </p:spTree>
    <p:extLst>
      <p:ext uri="{BB962C8B-B14F-4D97-AF65-F5344CB8AC3E}">
        <p14:creationId xmlns:p14="http://schemas.microsoft.com/office/powerpoint/2010/main" val="2930866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8640"/>
            <a:ext cx="8229600" cy="1143000"/>
          </a:xfrm>
        </p:spPr>
        <p:txBody>
          <a:bodyPr/>
          <a:lstStyle/>
          <a:p>
            <a:r>
              <a:rPr lang="en-US" b="1" dirty="0">
                <a:solidFill>
                  <a:schemeClr val="accent2"/>
                </a:solidFill>
              </a:rPr>
              <a:t>Overview of Text Vectorization Methods</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5" name="Picture 4" descr="Table, timeline&#10;&#10;Description automatically generated">
            <a:extLst>
              <a:ext uri="{FF2B5EF4-FFF2-40B4-BE49-F238E27FC236}">
                <a16:creationId xmlns:a16="http://schemas.microsoft.com/office/drawing/2014/main" id="{65EEEEFE-94A4-294F-B781-8EBC7E8E5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2032000"/>
            <a:ext cx="7823200" cy="2794000"/>
          </a:xfrm>
          <a:prstGeom prst="rect">
            <a:avLst/>
          </a:prstGeom>
        </p:spPr>
      </p:pic>
      <p:sp>
        <p:nvSpPr>
          <p:cNvPr id="6" name="Slide Number Placeholder 5">
            <a:extLst>
              <a:ext uri="{FF2B5EF4-FFF2-40B4-BE49-F238E27FC236}">
                <a16:creationId xmlns:a16="http://schemas.microsoft.com/office/drawing/2014/main" id="{9F2843D6-1BF7-2B4B-BD2D-6BCE9F4EE628}"/>
              </a:ext>
            </a:extLst>
          </p:cNvPr>
          <p:cNvSpPr>
            <a:spLocks noGrp="1"/>
          </p:cNvSpPr>
          <p:nvPr>
            <p:ph type="sldNum" sz="quarter" idx="12"/>
          </p:nvPr>
        </p:nvSpPr>
        <p:spPr/>
        <p:txBody>
          <a:bodyPr/>
          <a:lstStyle/>
          <a:p>
            <a:pPr>
              <a:defRPr/>
            </a:pPr>
            <a:fld id="{740F825C-949B-974C-AB99-C3CE0C97A40B}" type="slidenum">
              <a:rPr lang="en-GB" altLang="en-US" smtClean="0"/>
              <a:pPr>
                <a:defRPr/>
              </a:pPr>
              <a:t>59</a:t>
            </a:fld>
            <a:endParaRPr lang="en-GB" altLang="en-US"/>
          </a:p>
        </p:txBody>
      </p:sp>
    </p:spTree>
    <p:extLst>
      <p:ext uri="{BB962C8B-B14F-4D97-AF65-F5344CB8AC3E}">
        <p14:creationId xmlns:p14="http://schemas.microsoft.com/office/powerpoint/2010/main" val="4195667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2"/>
          <p:cNvSpPr txBox="1">
            <a:spLocks noGrp="1"/>
          </p:cNvSpPr>
          <p:nvPr>
            <p:ph type="title"/>
          </p:nvPr>
        </p:nvSpPr>
        <p:spPr>
          <a:xfrm>
            <a:off x="323528" y="12576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b="1">
                <a:solidFill>
                  <a:schemeClr val="accent2"/>
                </a:solidFill>
              </a:rPr>
              <a:t>Another Example</a:t>
            </a:r>
            <a:endParaRPr sz="4000" b="1">
              <a:solidFill>
                <a:schemeClr val="accent2"/>
              </a:solidFill>
            </a:endParaRPr>
          </a:p>
        </p:txBody>
      </p:sp>
      <p:sp>
        <p:nvSpPr>
          <p:cNvPr id="596" name="Google Shape;596;p52"/>
          <p:cNvSpPr/>
          <p:nvPr/>
        </p:nvSpPr>
        <p:spPr>
          <a:xfrm>
            <a:off x="302840" y="1054477"/>
            <a:ext cx="851763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597" name="Google Shape;597;p5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228600" algn="l" rtl="0">
              <a:spcBef>
                <a:spcPts val="0"/>
              </a:spcBef>
              <a:spcAft>
                <a:spcPts val="0"/>
              </a:spcAft>
              <a:buClr>
                <a:schemeClr val="dk1"/>
              </a:buClr>
              <a:buSzPts val="1800"/>
              <a:buFont typeface="Arial"/>
              <a:buNone/>
            </a:pPr>
            <a:endParaRPr sz="1800"/>
          </a:p>
          <a:p>
            <a:pPr marL="342900" lvl="0" indent="-228600" algn="l" rtl="0">
              <a:spcBef>
                <a:spcPts val="360"/>
              </a:spcBef>
              <a:spcAft>
                <a:spcPts val="0"/>
              </a:spcAft>
              <a:buClr>
                <a:schemeClr val="dk1"/>
              </a:buClr>
              <a:buSzPts val="1800"/>
              <a:buFont typeface="Arial"/>
              <a:buNone/>
            </a:pPr>
            <a:endParaRPr sz="1800"/>
          </a:p>
        </p:txBody>
      </p:sp>
      <p:sp>
        <p:nvSpPr>
          <p:cNvPr id="598" name="Google Shape;598;p52"/>
          <p:cNvSpPr/>
          <p:nvPr/>
        </p:nvSpPr>
        <p:spPr>
          <a:xfrm>
            <a:off x="323528" y="1556792"/>
            <a:ext cx="698477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Clear out HTML characters</a:t>
            </a:r>
            <a:endParaRPr sz="2000">
              <a:solidFill>
                <a:schemeClr val="dk1"/>
              </a:solidFill>
              <a:latin typeface="Arial"/>
              <a:ea typeface="Arial"/>
              <a:cs typeface="Arial"/>
              <a:sym typeface="Arial"/>
            </a:endParaRPr>
          </a:p>
        </p:txBody>
      </p:sp>
      <p:sp>
        <p:nvSpPr>
          <p:cNvPr id="599" name="Google Shape;599;p52"/>
          <p:cNvSpPr/>
          <p:nvPr/>
        </p:nvSpPr>
        <p:spPr>
          <a:xfrm>
            <a:off x="457200" y="2420888"/>
            <a:ext cx="6984776"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2"/>
                </a:solidFill>
                <a:latin typeface="Arial"/>
                <a:ea typeface="Arial"/>
                <a:cs typeface="Arial"/>
                <a:sym typeface="Arial"/>
              </a:rPr>
              <a:t>#Escaping out HTML characters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from html.parser import HTMLParser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tweet="I enjoyd the event which took place yesteday &amp; I lovdddd itttt ! The link to the show is </a:t>
            </a:r>
            <a:r>
              <a:rPr lang="en-US" sz="180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http://t.co/4ftYom0i</a:t>
            </a:r>
            <a:r>
              <a:rPr lang="en-US" sz="1800">
                <a:solidFill>
                  <a:schemeClr val="dk1"/>
                </a:solidFill>
                <a:latin typeface="Arial"/>
                <a:ea typeface="Arial"/>
                <a:cs typeface="Arial"/>
                <a:sym typeface="Arial"/>
              </a:rPr>
              <a:t> It's awesome you'll luv it #HadFun #Enjoyed BFN GN"  </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tweet=HTMLParser().unescape(tweet) </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print("After removing HTML characters the tweet is:-\n{}".format(tweet)) </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0" name="Google Shape;600;p5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56FFDAF-0F30-B540-BDAA-094129C87DEB}"/>
              </a:ext>
            </a:extLst>
          </p:cNvPr>
          <p:cNvSpPr>
            <a:spLocks noGrp="1" noChangeArrowheads="1"/>
          </p:cNvSpPr>
          <p:nvPr>
            <p:ph type="title"/>
          </p:nvPr>
        </p:nvSpPr>
        <p:spPr>
          <a:xfrm>
            <a:off x="899592" y="2933700"/>
            <a:ext cx="6870700" cy="685800"/>
          </a:xfrm>
        </p:spPr>
        <p:txBody>
          <a:bodyPr/>
          <a:lstStyle/>
          <a:p>
            <a:pPr eaLnBrk="1" hangingPunct="1"/>
            <a:r>
              <a:rPr lang="en-US" sz="4000" b="1" dirty="0">
                <a:solidFill>
                  <a:schemeClr val="accent2"/>
                </a:solidFill>
              </a:rPr>
              <a:t>Data Wrangling with Pandas</a:t>
            </a:r>
            <a:endParaRPr lang="en-US" altLang="en-US" sz="4000" dirty="0">
              <a:ea typeface="ＭＳ Ｐゴシック" panose="020B0600070205080204" pitchFamily="34" charset="-128"/>
            </a:endParaRPr>
          </a:p>
        </p:txBody>
      </p:sp>
      <p:sp>
        <p:nvSpPr>
          <p:cNvPr id="2" name="Rectangle 1">
            <a:extLst>
              <a:ext uri="{FF2B5EF4-FFF2-40B4-BE49-F238E27FC236}">
                <a16:creationId xmlns:a16="http://schemas.microsoft.com/office/drawing/2014/main" id="{E0437937-5FBC-214F-A018-FDBCF0A055F2}"/>
              </a:ext>
            </a:extLst>
          </p:cNvPr>
          <p:cNvSpPr/>
          <p:nvPr/>
        </p:nvSpPr>
        <p:spPr>
          <a:xfrm>
            <a:off x="755576" y="5589240"/>
            <a:ext cx="7848872" cy="369332"/>
          </a:xfrm>
          <a:prstGeom prst="rect">
            <a:avLst/>
          </a:prstGeom>
        </p:spPr>
        <p:txBody>
          <a:bodyPr wrap="square">
            <a:spAutoFit/>
          </a:bodyPr>
          <a:lstStyle/>
          <a:p>
            <a:r>
              <a:rPr lang="en-US" dirty="0"/>
              <a:t>https://</a:t>
            </a:r>
            <a:r>
              <a:rPr lang="en-US" dirty="0" err="1"/>
              <a:t>towardsdatascience.com</a:t>
            </a:r>
            <a:r>
              <a:rPr lang="en-US" dirty="0"/>
              <a:t>/data-wrangling-with-pandas-5b0be151df4e</a:t>
            </a:r>
          </a:p>
        </p:txBody>
      </p:sp>
      <p:sp>
        <p:nvSpPr>
          <p:cNvPr id="3" name="Slide Number Placeholder 2">
            <a:extLst>
              <a:ext uri="{FF2B5EF4-FFF2-40B4-BE49-F238E27FC236}">
                <a16:creationId xmlns:a16="http://schemas.microsoft.com/office/drawing/2014/main" id="{233A262D-CA46-5B4A-948A-3217A29561F5}"/>
              </a:ext>
            </a:extLst>
          </p:cNvPr>
          <p:cNvSpPr>
            <a:spLocks noGrp="1"/>
          </p:cNvSpPr>
          <p:nvPr>
            <p:ph type="sldNum" sz="quarter" idx="12"/>
          </p:nvPr>
        </p:nvSpPr>
        <p:spPr/>
        <p:txBody>
          <a:bodyPr/>
          <a:lstStyle/>
          <a:p>
            <a:pPr>
              <a:defRPr/>
            </a:pPr>
            <a:fld id="{740F825C-949B-974C-AB99-C3CE0C97A40B}" type="slidenum">
              <a:rPr lang="en-GB" altLang="en-US" smtClean="0"/>
              <a:pPr>
                <a:defRPr/>
              </a:pPr>
              <a:t>60</a:t>
            </a:fld>
            <a:endParaRPr lang="en-GB" altLang="en-US"/>
          </a:p>
        </p:txBody>
      </p:sp>
    </p:spTree>
    <p:extLst>
      <p:ext uri="{BB962C8B-B14F-4D97-AF65-F5344CB8AC3E}">
        <p14:creationId xmlns:p14="http://schemas.microsoft.com/office/powerpoint/2010/main" val="20164925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Wrangling with Pandas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7" name="Rectangle 6">
            <a:extLst>
              <a:ext uri="{FF2B5EF4-FFF2-40B4-BE49-F238E27FC236}">
                <a16:creationId xmlns:a16="http://schemas.microsoft.com/office/drawing/2014/main" id="{382E0600-668D-8140-86A1-99811553082B}"/>
              </a:ext>
            </a:extLst>
          </p:cNvPr>
          <p:cNvSpPr/>
          <p:nvPr/>
        </p:nvSpPr>
        <p:spPr>
          <a:xfrm>
            <a:off x="818528" y="6184604"/>
            <a:ext cx="7760851" cy="646331"/>
          </a:xfrm>
          <a:prstGeom prst="rect">
            <a:avLst/>
          </a:prstGeom>
        </p:spPr>
        <p:txBody>
          <a:bodyPr wrap="square">
            <a:spAutoFit/>
          </a:bodyPr>
          <a:lstStyle/>
          <a:p>
            <a:r>
              <a:rPr lang="en-US" dirty="0"/>
              <a:t>https://</a:t>
            </a:r>
            <a:r>
              <a:rPr lang="en-US" dirty="0" err="1"/>
              <a:t>towardsdatascience.com</a:t>
            </a:r>
            <a:r>
              <a:rPr lang="en-US" dirty="0"/>
              <a:t>/data-wrangling-with-pandas-5b0be151df4e</a:t>
            </a:r>
          </a:p>
        </p:txBody>
      </p:sp>
      <p:sp>
        <p:nvSpPr>
          <p:cNvPr id="3" name="Rectangle 2">
            <a:extLst>
              <a:ext uri="{FF2B5EF4-FFF2-40B4-BE49-F238E27FC236}">
                <a16:creationId xmlns:a16="http://schemas.microsoft.com/office/drawing/2014/main" id="{8438C4F9-3AF0-B947-A5D0-0D91AD182AA2}"/>
              </a:ext>
            </a:extLst>
          </p:cNvPr>
          <p:cNvSpPr/>
          <p:nvPr/>
        </p:nvSpPr>
        <p:spPr>
          <a:xfrm>
            <a:off x="911276" y="1509452"/>
            <a:ext cx="1992853" cy="369332"/>
          </a:xfrm>
          <a:prstGeom prst="rect">
            <a:avLst/>
          </a:prstGeom>
        </p:spPr>
        <p:txBody>
          <a:bodyPr wrap="none">
            <a:spAutoFit/>
          </a:bodyPr>
          <a:lstStyle/>
          <a:p>
            <a:r>
              <a:rPr lang="en-US" b="1" dirty="0"/>
              <a:t>Data exploration</a:t>
            </a:r>
          </a:p>
        </p:txBody>
      </p:sp>
      <p:sp>
        <p:nvSpPr>
          <p:cNvPr id="5" name="Rectangle 4">
            <a:extLst>
              <a:ext uri="{FF2B5EF4-FFF2-40B4-BE49-F238E27FC236}">
                <a16:creationId xmlns:a16="http://schemas.microsoft.com/office/drawing/2014/main" id="{BC3136DD-43A8-3E44-8FF7-6856136D3AE1}"/>
              </a:ext>
            </a:extLst>
          </p:cNvPr>
          <p:cNvSpPr/>
          <p:nvPr/>
        </p:nvSpPr>
        <p:spPr>
          <a:xfrm>
            <a:off x="904500" y="2062589"/>
            <a:ext cx="6907860" cy="646331"/>
          </a:xfrm>
          <a:prstGeom prst="rect">
            <a:avLst/>
          </a:prstGeom>
        </p:spPr>
        <p:txBody>
          <a:bodyPr wrap="square">
            <a:spAutoFit/>
          </a:bodyPr>
          <a:lstStyle/>
          <a:p>
            <a:r>
              <a:rPr lang="en-US" dirty="0"/>
              <a:t>https://</a:t>
            </a:r>
            <a:r>
              <a:rPr lang="en-US" dirty="0" err="1"/>
              <a:t>github.com</a:t>
            </a:r>
            <a:r>
              <a:rPr lang="en-US" dirty="0"/>
              <a:t>/</a:t>
            </a:r>
            <a:r>
              <a:rPr lang="en-US" dirty="0" err="1"/>
              <a:t>moeraza</a:t>
            </a:r>
            <a:r>
              <a:rPr lang="en-US" dirty="0"/>
              <a:t>/</a:t>
            </a:r>
            <a:r>
              <a:rPr lang="en-US" dirty="0" err="1"/>
              <a:t>pandas_data_wrangling</a:t>
            </a:r>
            <a:r>
              <a:rPr lang="en-US" dirty="0"/>
              <a:t>/blob/master/data/</a:t>
            </a:r>
            <a:r>
              <a:rPr lang="en-US" dirty="0" err="1"/>
              <a:t>breast_cancer_data.csv</a:t>
            </a:r>
            <a:endParaRPr lang="en-US" dirty="0"/>
          </a:p>
        </p:txBody>
      </p:sp>
      <p:pic>
        <p:nvPicPr>
          <p:cNvPr id="9" name="Picture 8" descr="Table&#10;&#10;Description automatically generated">
            <a:extLst>
              <a:ext uri="{FF2B5EF4-FFF2-40B4-BE49-F238E27FC236}">
                <a16:creationId xmlns:a16="http://schemas.microsoft.com/office/drawing/2014/main" id="{E3809258-777B-C841-8F00-1498E7940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990" y="3070701"/>
            <a:ext cx="7308418" cy="2851742"/>
          </a:xfrm>
          <a:prstGeom prst="rect">
            <a:avLst/>
          </a:prstGeom>
        </p:spPr>
      </p:pic>
      <p:sp>
        <p:nvSpPr>
          <p:cNvPr id="4" name="Slide Number Placeholder 3">
            <a:extLst>
              <a:ext uri="{FF2B5EF4-FFF2-40B4-BE49-F238E27FC236}">
                <a16:creationId xmlns:a16="http://schemas.microsoft.com/office/drawing/2014/main" id="{17DBA8CE-5939-7C45-8C36-ACC426790BFD}"/>
              </a:ext>
            </a:extLst>
          </p:cNvPr>
          <p:cNvSpPr>
            <a:spLocks noGrp="1"/>
          </p:cNvSpPr>
          <p:nvPr>
            <p:ph type="sldNum" sz="quarter" idx="12"/>
          </p:nvPr>
        </p:nvSpPr>
        <p:spPr/>
        <p:txBody>
          <a:bodyPr/>
          <a:lstStyle/>
          <a:p>
            <a:pPr>
              <a:defRPr/>
            </a:pPr>
            <a:fld id="{740F825C-949B-974C-AB99-C3CE0C97A40B}" type="slidenum">
              <a:rPr lang="en-GB" altLang="en-US" smtClean="0"/>
              <a:pPr>
                <a:defRPr/>
              </a:pPr>
              <a:t>61</a:t>
            </a:fld>
            <a:endParaRPr lang="en-GB" altLang="en-US"/>
          </a:p>
        </p:txBody>
      </p:sp>
    </p:spTree>
    <p:extLst>
      <p:ext uri="{BB962C8B-B14F-4D97-AF65-F5344CB8AC3E}">
        <p14:creationId xmlns:p14="http://schemas.microsoft.com/office/powerpoint/2010/main" val="989809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Wrangling with Pandas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6" name="Content Placeholder 5" descr="Text&#10;&#10;Description automatically generated">
            <a:extLst>
              <a:ext uri="{FF2B5EF4-FFF2-40B4-BE49-F238E27FC236}">
                <a16:creationId xmlns:a16="http://schemas.microsoft.com/office/drawing/2014/main" id="{EE52691E-0C54-3846-A8EF-AA6F0C90D4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0432" y="2216049"/>
            <a:ext cx="5611267" cy="3394571"/>
          </a:xfrm>
        </p:spPr>
      </p:pic>
      <p:sp>
        <p:nvSpPr>
          <p:cNvPr id="7" name="Rectangle 6">
            <a:extLst>
              <a:ext uri="{FF2B5EF4-FFF2-40B4-BE49-F238E27FC236}">
                <a16:creationId xmlns:a16="http://schemas.microsoft.com/office/drawing/2014/main" id="{382E0600-668D-8140-86A1-99811553082B}"/>
              </a:ext>
            </a:extLst>
          </p:cNvPr>
          <p:cNvSpPr/>
          <p:nvPr/>
        </p:nvSpPr>
        <p:spPr>
          <a:xfrm>
            <a:off x="818528" y="6184604"/>
            <a:ext cx="7760851" cy="646331"/>
          </a:xfrm>
          <a:prstGeom prst="rect">
            <a:avLst/>
          </a:prstGeom>
        </p:spPr>
        <p:txBody>
          <a:bodyPr wrap="square">
            <a:spAutoFit/>
          </a:bodyPr>
          <a:lstStyle/>
          <a:p>
            <a:r>
              <a:rPr lang="en-US" dirty="0"/>
              <a:t>https://</a:t>
            </a:r>
            <a:r>
              <a:rPr lang="en-US" dirty="0" err="1"/>
              <a:t>towardsdatascience.com</a:t>
            </a:r>
            <a:r>
              <a:rPr lang="en-US" dirty="0"/>
              <a:t>/data-wrangling-with-pandas-5b0be151df4e</a:t>
            </a:r>
          </a:p>
        </p:txBody>
      </p:sp>
      <p:sp>
        <p:nvSpPr>
          <p:cNvPr id="3" name="Rectangle 2">
            <a:extLst>
              <a:ext uri="{FF2B5EF4-FFF2-40B4-BE49-F238E27FC236}">
                <a16:creationId xmlns:a16="http://schemas.microsoft.com/office/drawing/2014/main" id="{8438C4F9-3AF0-B947-A5D0-0D91AD182AA2}"/>
              </a:ext>
            </a:extLst>
          </p:cNvPr>
          <p:cNvSpPr/>
          <p:nvPr/>
        </p:nvSpPr>
        <p:spPr>
          <a:xfrm>
            <a:off x="911276" y="1509452"/>
            <a:ext cx="1992853" cy="369332"/>
          </a:xfrm>
          <a:prstGeom prst="rect">
            <a:avLst/>
          </a:prstGeom>
        </p:spPr>
        <p:txBody>
          <a:bodyPr wrap="none">
            <a:spAutoFit/>
          </a:bodyPr>
          <a:lstStyle/>
          <a:p>
            <a:r>
              <a:rPr lang="en-US" b="1" dirty="0"/>
              <a:t>Data exploration</a:t>
            </a:r>
          </a:p>
        </p:txBody>
      </p:sp>
      <p:sp>
        <p:nvSpPr>
          <p:cNvPr id="4" name="Slide Number Placeholder 3">
            <a:extLst>
              <a:ext uri="{FF2B5EF4-FFF2-40B4-BE49-F238E27FC236}">
                <a16:creationId xmlns:a16="http://schemas.microsoft.com/office/drawing/2014/main" id="{00DCBDFE-0449-134D-A4DF-5A7D8AEF4AA1}"/>
              </a:ext>
            </a:extLst>
          </p:cNvPr>
          <p:cNvSpPr>
            <a:spLocks noGrp="1"/>
          </p:cNvSpPr>
          <p:nvPr>
            <p:ph type="sldNum" sz="quarter" idx="12"/>
          </p:nvPr>
        </p:nvSpPr>
        <p:spPr/>
        <p:txBody>
          <a:bodyPr/>
          <a:lstStyle/>
          <a:p>
            <a:pPr>
              <a:defRPr/>
            </a:pPr>
            <a:fld id="{740F825C-949B-974C-AB99-C3CE0C97A40B}" type="slidenum">
              <a:rPr lang="en-GB" altLang="en-US" smtClean="0"/>
              <a:pPr>
                <a:defRPr/>
              </a:pPr>
              <a:t>62</a:t>
            </a:fld>
            <a:endParaRPr lang="en-GB" altLang="en-US"/>
          </a:p>
        </p:txBody>
      </p:sp>
    </p:spTree>
    <p:extLst>
      <p:ext uri="{BB962C8B-B14F-4D97-AF65-F5344CB8AC3E}">
        <p14:creationId xmlns:p14="http://schemas.microsoft.com/office/powerpoint/2010/main" val="8795538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Wrangling with Pandas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7" name="Rectangle 6">
            <a:extLst>
              <a:ext uri="{FF2B5EF4-FFF2-40B4-BE49-F238E27FC236}">
                <a16:creationId xmlns:a16="http://schemas.microsoft.com/office/drawing/2014/main" id="{382E0600-668D-8140-86A1-99811553082B}"/>
              </a:ext>
            </a:extLst>
          </p:cNvPr>
          <p:cNvSpPr/>
          <p:nvPr/>
        </p:nvSpPr>
        <p:spPr>
          <a:xfrm>
            <a:off x="818528" y="6184604"/>
            <a:ext cx="7760851" cy="646331"/>
          </a:xfrm>
          <a:prstGeom prst="rect">
            <a:avLst/>
          </a:prstGeom>
        </p:spPr>
        <p:txBody>
          <a:bodyPr wrap="square">
            <a:spAutoFit/>
          </a:bodyPr>
          <a:lstStyle/>
          <a:p>
            <a:r>
              <a:rPr lang="en-US" dirty="0"/>
              <a:t>https://</a:t>
            </a:r>
            <a:r>
              <a:rPr lang="en-US" dirty="0" err="1"/>
              <a:t>towardsdatascience.com</a:t>
            </a:r>
            <a:r>
              <a:rPr lang="en-US" dirty="0"/>
              <a:t>/data-wrangling-with-pandas-5b0be151df4e</a:t>
            </a:r>
          </a:p>
        </p:txBody>
      </p:sp>
      <p:sp>
        <p:nvSpPr>
          <p:cNvPr id="3" name="Rectangle 2">
            <a:extLst>
              <a:ext uri="{FF2B5EF4-FFF2-40B4-BE49-F238E27FC236}">
                <a16:creationId xmlns:a16="http://schemas.microsoft.com/office/drawing/2014/main" id="{8438C4F9-3AF0-B947-A5D0-0D91AD182AA2}"/>
              </a:ext>
            </a:extLst>
          </p:cNvPr>
          <p:cNvSpPr/>
          <p:nvPr/>
        </p:nvSpPr>
        <p:spPr>
          <a:xfrm>
            <a:off x="911276" y="1509452"/>
            <a:ext cx="1992853" cy="369332"/>
          </a:xfrm>
          <a:prstGeom prst="rect">
            <a:avLst/>
          </a:prstGeom>
        </p:spPr>
        <p:txBody>
          <a:bodyPr wrap="none">
            <a:spAutoFit/>
          </a:bodyPr>
          <a:lstStyle/>
          <a:p>
            <a:r>
              <a:rPr lang="en-US" b="1" dirty="0"/>
              <a:t>Data exploration</a:t>
            </a:r>
          </a:p>
        </p:txBody>
      </p:sp>
      <p:sp>
        <p:nvSpPr>
          <p:cNvPr id="5" name="Rectangle 4">
            <a:extLst>
              <a:ext uri="{FF2B5EF4-FFF2-40B4-BE49-F238E27FC236}">
                <a16:creationId xmlns:a16="http://schemas.microsoft.com/office/drawing/2014/main" id="{A80F07BF-EE9B-124A-8B99-57870EABC16A}"/>
              </a:ext>
            </a:extLst>
          </p:cNvPr>
          <p:cNvSpPr/>
          <p:nvPr/>
        </p:nvSpPr>
        <p:spPr>
          <a:xfrm>
            <a:off x="911275" y="2413337"/>
            <a:ext cx="7760851" cy="2031325"/>
          </a:xfrm>
          <a:prstGeom prst="rect">
            <a:avLst/>
          </a:prstGeom>
        </p:spPr>
        <p:txBody>
          <a:bodyPr wrap="square">
            <a:spAutoFit/>
          </a:bodyPr>
          <a:lstStyle/>
          <a:p>
            <a:pPr marL="285750" indent="-285750">
              <a:buFont typeface="Arial" panose="020B0604020202020204" pitchFamily="34" charset="0"/>
              <a:buChar char="•"/>
            </a:pPr>
            <a:r>
              <a:rPr lang="en-US" dirty="0"/>
              <a:t>We can assume that </a:t>
            </a:r>
            <a:r>
              <a:rPr lang="en-US" dirty="0" err="1"/>
              <a:t>patient_id</a:t>
            </a:r>
            <a:r>
              <a:rPr lang="en-US" dirty="0"/>
              <a:t> is a unique identifier,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Class is going to tell us whether the tumor is malignant (cancerous) or benign (not cancerous).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remaining columns are numeric medical descriptions of the tumor, except for the </a:t>
            </a:r>
            <a:r>
              <a:rPr lang="en-US" dirty="0" err="1"/>
              <a:t>doctor_name</a:t>
            </a:r>
            <a:r>
              <a:rPr lang="en-US" dirty="0"/>
              <a:t> which is a categorical feature.</a:t>
            </a:r>
          </a:p>
        </p:txBody>
      </p:sp>
      <p:sp>
        <p:nvSpPr>
          <p:cNvPr id="4" name="Slide Number Placeholder 3">
            <a:extLst>
              <a:ext uri="{FF2B5EF4-FFF2-40B4-BE49-F238E27FC236}">
                <a16:creationId xmlns:a16="http://schemas.microsoft.com/office/drawing/2014/main" id="{D2E0E23B-2186-4841-8D0A-3157AC73C3C4}"/>
              </a:ext>
            </a:extLst>
          </p:cNvPr>
          <p:cNvSpPr>
            <a:spLocks noGrp="1"/>
          </p:cNvSpPr>
          <p:nvPr>
            <p:ph type="sldNum" sz="quarter" idx="12"/>
          </p:nvPr>
        </p:nvSpPr>
        <p:spPr/>
        <p:txBody>
          <a:bodyPr/>
          <a:lstStyle/>
          <a:p>
            <a:pPr>
              <a:defRPr/>
            </a:pPr>
            <a:fld id="{740F825C-949B-974C-AB99-C3CE0C97A40B}" type="slidenum">
              <a:rPr lang="en-GB" altLang="en-US" smtClean="0"/>
              <a:pPr>
                <a:defRPr/>
              </a:pPr>
              <a:t>63</a:t>
            </a:fld>
            <a:endParaRPr lang="en-GB" altLang="en-US"/>
          </a:p>
        </p:txBody>
      </p:sp>
    </p:spTree>
    <p:extLst>
      <p:ext uri="{BB962C8B-B14F-4D97-AF65-F5344CB8AC3E}">
        <p14:creationId xmlns:p14="http://schemas.microsoft.com/office/powerpoint/2010/main" val="20521053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Wrangling with Pandas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5" name="Content Placeholder 4" descr="Table&#10;&#10;Description automatically generated">
            <a:extLst>
              <a:ext uri="{FF2B5EF4-FFF2-40B4-BE49-F238E27FC236}">
                <a16:creationId xmlns:a16="http://schemas.microsoft.com/office/drawing/2014/main" id="{315672C8-67E4-FE46-B2A7-8746516AF6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5164" y="1279525"/>
            <a:ext cx="7093672" cy="4525963"/>
          </a:xfrm>
        </p:spPr>
      </p:pic>
      <p:sp>
        <p:nvSpPr>
          <p:cNvPr id="3" name="Slide Number Placeholder 2">
            <a:extLst>
              <a:ext uri="{FF2B5EF4-FFF2-40B4-BE49-F238E27FC236}">
                <a16:creationId xmlns:a16="http://schemas.microsoft.com/office/drawing/2014/main" id="{0CCFA0F1-7A92-2C47-8FDD-58D9C1C31E71}"/>
              </a:ext>
            </a:extLst>
          </p:cNvPr>
          <p:cNvSpPr>
            <a:spLocks noGrp="1"/>
          </p:cNvSpPr>
          <p:nvPr>
            <p:ph type="sldNum" sz="quarter" idx="12"/>
          </p:nvPr>
        </p:nvSpPr>
        <p:spPr/>
        <p:txBody>
          <a:bodyPr/>
          <a:lstStyle/>
          <a:p>
            <a:pPr>
              <a:defRPr/>
            </a:pPr>
            <a:fld id="{740F825C-949B-974C-AB99-C3CE0C97A40B}" type="slidenum">
              <a:rPr lang="en-GB" altLang="en-US" smtClean="0"/>
              <a:pPr>
                <a:defRPr/>
              </a:pPr>
              <a:t>64</a:t>
            </a:fld>
            <a:endParaRPr lang="en-GB" altLang="en-US"/>
          </a:p>
        </p:txBody>
      </p:sp>
    </p:spTree>
    <p:extLst>
      <p:ext uri="{BB962C8B-B14F-4D97-AF65-F5344CB8AC3E}">
        <p14:creationId xmlns:p14="http://schemas.microsoft.com/office/powerpoint/2010/main" val="11969251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Wrangling with Pandas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5" name="Content Placeholder 4" descr="Table&#10;&#10;Description automatically generated">
            <a:extLst>
              <a:ext uri="{FF2B5EF4-FFF2-40B4-BE49-F238E27FC236}">
                <a16:creationId xmlns:a16="http://schemas.microsoft.com/office/drawing/2014/main" id="{87451A00-EFAB-AF44-A065-7DDBF55192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9592" y="2921473"/>
            <a:ext cx="5212432" cy="3686842"/>
          </a:xfrm>
        </p:spPr>
      </p:pic>
      <p:sp>
        <p:nvSpPr>
          <p:cNvPr id="3" name="Rectangle 2">
            <a:extLst>
              <a:ext uri="{FF2B5EF4-FFF2-40B4-BE49-F238E27FC236}">
                <a16:creationId xmlns:a16="http://schemas.microsoft.com/office/drawing/2014/main" id="{AF1490B6-53DD-EA48-A2BC-4FE3FC37D595}"/>
              </a:ext>
            </a:extLst>
          </p:cNvPr>
          <p:cNvSpPr/>
          <p:nvPr/>
        </p:nvSpPr>
        <p:spPr>
          <a:xfrm>
            <a:off x="899592" y="1664809"/>
            <a:ext cx="7344816" cy="369332"/>
          </a:xfrm>
          <a:prstGeom prst="rect">
            <a:avLst/>
          </a:prstGeom>
        </p:spPr>
        <p:txBody>
          <a:bodyPr wrap="square">
            <a:spAutoFit/>
          </a:bodyPr>
          <a:lstStyle/>
          <a:p>
            <a:r>
              <a:rPr lang="en-US" dirty="0"/>
              <a:t>For categorical data we can hand this by </a:t>
            </a:r>
            <a:r>
              <a:rPr lang="en-US" dirty="0">
                <a:hlinkClick r:id="rId4"/>
              </a:rPr>
              <a:t>grouping</a:t>
            </a:r>
            <a:r>
              <a:rPr lang="en-US" dirty="0"/>
              <a:t> together values:</a:t>
            </a:r>
          </a:p>
        </p:txBody>
      </p:sp>
      <p:sp>
        <p:nvSpPr>
          <p:cNvPr id="4" name="Slide Number Placeholder 3">
            <a:extLst>
              <a:ext uri="{FF2B5EF4-FFF2-40B4-BE49-F238E27FC236}">
                <a16:creationId xmlns:a16="http://schemas.microsoft.com/office/drawing/2014/main" id="{93CE6058-B67C-684B-99F9-6F004F361F62}"/>
              </a:ext>
            </a:extLst>
          </p:cNvPr>
          <p:cNvSpPr>
            <a:spLocks noGrp="1"/>
          </p:cNvSpPr>
          <p:nvPr>
            <p:ph type="sldNum" sz="quarter" idx="12"/>
          </p:nvPr>
        </p:nvSpPr>
        <p:spPr/>
        <p:txBody>
          <a:bodyPr/>
          <a:lstStyle/>
          <a:p>
            <a:pPr>
              <a:defRPr/>
            </a:pPr>
            <a:fld id="{740F825C-949B-974C-AB99-C3CE0C97A40B}" type="slidenum">
              <a:rPr lang="en-GB" altLang="en-US" smtClean="0"/>
              <a:pPr>
                <a:defRPr/>
              </a:pPr>
              <a:t>65</a:t>
            </a:fld>
            <a:endParaRPr lang="en-GB" altLang="en-US"/>
          </a:p>
        </p:txBody>
      </p:sp>
    </p:spTree>
    <p:extLst>
      <p:ext uri="{BB962C8B-B14F-4D97-AF65-F5344CB8AC3E}">
        <p14:creationId xmlns:p14="http://schemas.microsoft.com/office/powerpoint/2010/main" val="28485739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Dealing with Missing Values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6" name="Content Placeholder 5" descr="A picture containing table&#10;&#10;Description automatically generated">
            <a:extLst>
              <a:ext uri="{FF2B5EF4-FFF2-40B4-BE49-F238E27FC236}">
                <a16:creationId xmlns:a16="http://schemas.microsoft.com/office/drawing/2014/main" id="{A5457997-B819-D848-82AF-3D8517FDCA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0266" y="2348880"/>
            <a:ext cx="3684113" cy="4097838"/>
          </a:xfrm>
        </p:spPr>
      </p:pic>
      <p:sp>
        <p:nvSpPr>
          <p:cNvPr id="4" name="Rectangle 3">
            <a:extLst>
              <a:ext uri="{FF2B5EF4-FFF2-40B4-BE49-F238E27FC236}">
                <a16:creationId xmlns:a16="http://schemas.microsoft.com/office/drawing/2014/main" id="{728FA6DD-AAA4-6A49-8CFF-2AE4B22E80E3}"/>
              </a:ext>
            </a:extLst>
          </p:cNvPr>
          <p:cNvSpPr/>
          <p:nvPr/>
        </p:nvSpPr>
        <p:spPr>
          <a:xfrm>
            <a:off x="882378" y="1302256"/>
            <a:ext cx="7362029" cy="646331"/>
          </a:xfrm>
          <a:prstGeom prst="rect">
            <a:avLst/>
          </a:prstGeom>
        </p:spPr>
        <p:txBody>
          <a:bodyPr wrap="square">
            <a:spAutoFit/>
          </a:bodyPr>
          <a:lstStyle/>
          <a:p>
            <a:r>
              <a:rPr lang="en-US" dirty="0"/>
              <a:t>With every dataset it is vital to evaluate the missing values. How many are there? Is it an error? Are there too many missing values? </a:t>
            </a:r>
          </a:p>
        </p:txBody>
      </p:sp>
      <p:sp>
        <p:nvSpPr>
          <p:cNvPr id="3" name="Slide Number Placeholder 2">
            <a:extLst>
              <a:ext uri="{FF2B5EF4-FFF2-40B4-BE49-F238E27FC236}">
                <a16:creationId xmlns:a16="http://schemas.microsoft.com/office/drawing/2014/main" id="{2F1C3E47-20ED-0144-8B6B-58A4A29632AD}"/>
              </a:ext>
            </a:extLst>
          </p:cNvPr>
          <p:cNvSpPr>
            <a:spLocks noGrp="1"/>
          </p:cNvSpPr>
          <p:nvPr>
            <p:ph type="sldNum" sz="quarter" idx="12"/>
          </p:nvPr>
        </p:nvSpPr>
        <p:spPr/>
        <p:txBody>
          <a:bodyPr/>
          <a:lstStyle/>
          <a:p>
            <a:pPr>
              <a:defRPr/>
            </a:pPr>
            <a:fld id="{740F825C-949B-974C-AB99-C3CE0C97A40B}" type="slidenum">
              <a:rPr lang="en-GB" altLang="en-US" smtClean="0"/>
              <a:pPr>
                <a:defRPr/>
              </a:pPr>
              <a:t>66</a:t>
            </a:fld>
            <a:endParaRPr lang="en-GB" altLang="en-US"/>
          </a:p>
        </p:txBody>
      </p:sp>
    </p:spTree>
    <p:extLst>
      <p:ext uri="{BB962C8B-B14F-4D97-AF65-F5344CB8AC3E}">
        <p14:creationId xmlns:p14="http://schemas.microsoft.com/office/powerpoint/2010/main" val="26172534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Dealing with Missing Values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5" name="Content Placeholder 4" descr="A picture containing text&#10;&#10;Description automatically generated">
            <a:extLst>
              <a:ext uri="{FF2B5EF4-FFF2-40B4-BE49-F238E27FC236}">
                <a16:creationId xmlns:a16="http://schemas.microsoft.com/office/drawing/2014/main" id="{F9C9E2C0-F7BD-9942-B11C-AB0303ED7F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0892" y="4869160"/>
            <a:ext cx="5410200" cy="787400"/>
          </a:xfrm>
        </p:spPr>
      </p:pic>
      <p:sp>
        <p:nvSpPr>
          <p:cNvPr id="7" name="Rectangle 6">
            <a:extLst>
              <a:ext uri="{FF2B5EF4-FFF2-40B4-BE49-F238E27FC236}">
                <a16:creationId xmlns:a16="http://schemas.microsoft.com/office/drawing/2014/main" id="{266D9CF4-FA55-C94D-A957-63FF909FB6A0}"/>
              </a:ext>
            </a:extLst>
          </p:cNvPr>
          <p:cNvSpPr/>
          <p:nvPr/>
        </p:nvSpPr>
        <p:spPr>
          <a:xfrm>
            <a:off x="940892" y="1353286"/>
            <a:ext cx="7447532" cy="2554545"/>
          </a:xfrm>
          <a:prstGeom prst="rect">
            <a:avLst/>
          </a:prstGeom>
        </p:spPr>
        <p:txBody>
          <a:bodyPr wrap="square">
            <a:spAutoFit/>
          </a:bodyPr>
          <a:lstStyle/>
          <a:p>
            <a:r>
              <a:rPr lang="en-US" sz="2000" dirty="0"/>
              <a:t>Now that we have identified our missing values, we have a few options. </a:t>
            </a:r>
          </a:p>
          <a:p>
            <a:endParaRPr lang="en-US" sz="2000" dirty="0"/>
          </a:p>
          <a:p>
            <a:r>
              <a:rPr lang="en-US" sz="2000" dirty="0"/>
              <a:t>We can fill them in with a certain value (zero, mean/max/median by column, string) or drop them by row. </a:t>
            </a:r>
          </a:p>
          <a:p>
            <a:endParaRPr lang="en-US" sz="2000" dirty="0"/>
          </a:p>
          <a:p>
            <a:r>
              <a:rPr lang="en-US" sz="2000" dirty="0"/>
              <a:t>Since there are few missing values, we can drop the rows to avoid skewing the data </a:t>
            </a:r>
          </a:p>
        </p:txBody>
      </p:sp>
      <p:sp>
        <p:nvSpPr>
          <p:cNvPr id="3" name="Slide Number Placeholder 2">
            <a:extLst>
              <a:ext uri="{FF2B5EF4-FFF2-40B4-BE49-F238E27FC236}">
                <a16:creationId xmlns:a16="http://schemas.microsoft.com/office/drawing/2014/main" id="{34B26259-BB7B-A047-A297-AE87A49F5839}"/>
              </a:ext>
            </a:extLst>
          </p:cNvPr>
          <p:cNvSpPr>
            <a:spLocks noGrp="1"/>
          </p:cNvSpPr>
          <p:nvPr>
            <p:ph type="sldNum" sz="quarter" idx="12"/>
          </p:nvPr>
        </p:nvSpPr>
        <p:spPr/>
        <p:txBody>
          <a:bodyPr/>
          <a:lstStyle/>
          <a:p>
            <a:pPr>
              <a:defRPr/>
            </a:pPr>
            <a:fld id="{740F825C-949B-974C-AB99-C3CE0C97A40B}" type="slidenum">
              <a:rPr lang="en-GB" altLang="en-US" smtClean="0"/>
              <a:pPr>
                <a:defRPr/>
              </a:pPr>
              <a:t>67</a:t>
            </a:fld>
            <a:endParaRPr lang="en-GB" altLang="en-US"/>
          </a:p>
        </p:txBody>
      </p:sp>
    </p:spTree>
    <p:extLst>
      <p:ext uri="{BB962C8B-B14F-4D97-AF65-F5344CB8AC3E}">
        <p14:creationId xmlns:p14="http://schemas.microsoft.com/office/powerpoint/2010/main" val="8780194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Inspecting Duplicates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4" name="Picture 3" descr="A picture containing text&#10;&#10;Description automatically generated">
            <a:extLst>
              <a:ext uri="{FF2B5EF4-FFF2-40B4-BE49-F238E27FC236}">
                <a16:creationId xmlns:a16="http://schemas.microsoft.com/office/drawing/2014/main" id="{442160D2-02CC-D54C-8DA9-7865B6257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639" y="1628285"/>
            <a:ext cx="3002941" cy="3601429"/>
          </a:xfrm>
          <a:prstGeom prst="rect">
            <a:avLst/>
          </a:prstGeom>
        </p:spPr>
      </p:pic>
      <p:sp>
        <p:nvSpPr>
          <p:cNvPr id="3" name="Rectangle 2">
            <a:extLst>
              <a:ext uri="{FF2B5EF4-FFF2-40B4-BE49-F238E27FC236}">
                <a16:creationId xmlns:a16="http://schemas.microsoft.com/office/drawing/2014/main" id="{AA751351-C080-9044-AC21-3CBA99CE2918}"/>
              </a:ext>
            </a:extLst>
          </p:cNvPr>
          <p:cNvSpPr/>
          <p:nvPr/>
        </p:nvSpPr>
        <p:spPr>
          <a:xfrm>
            <a:off x="1187624" y="5380672"/>
            <a:ext cx="7272808" cy="923330"/>
          </a:xfrm>
          <a:prstGeom prst="rect">
            <a:avLst/>
          </a:prstGeom>
        </p:spPr>
        <p:txBody>
          <a:bodyPr wrap="square">
            <a:spAutoFit/>
          </a:bodyPr>
          <a:lstStyle/>
          <a:p>
            <a:r>
              <a:rPr lang="en-US" dirty="0"/>
              <a:t>We see here that although there are 699 rows, there are only 645 unique </a:t>
            </a:r>
            <a:r>
              <a:rPr lang="en-US" dirty="0" err="1"/>
              <a:t>patient_id’s</a:t>
            </a:r>
            <a:r>
              <a:rPr lang="en-US" dirty="0"/>
              <a:t>. This could mean that some patient appear more than once in the dataset.</a:t>
            </a:r>
          </a:p>
        </p:txBody>
      </p:sp>
      <p:sp>
        <p:nvSpPr>
          <p:cNvPr id="5" name="Slide Number Placeholder 4">
            <a:extLst>
              <a:ext uri="{FF2B5EF4-FFF2-40B4-BE49-F238E27FC236}">
                <a16:creationId xmlns:a16="http://schemas.microsoft.com/office/drawing/2014/main" id="{E4A24267-28AF-634C-A1B5-2D7803968DAA}"/>
              </a:ext>
            </a:extLst>
          </p:cNvPr>
          <p:cNvSpPr>
            <a:spLocks noGrp="1"/>
          </p:cNvSpPr>
          <p:nvPr>
            <p:ph type="sldNum" sz="quarter" idx="12"/>
          </p:nvPr>
        </p:nvSpPr>
        <p:spPr/>
        <p:txBody>
          <a:bodyPr/>
          <a:lstStyle/>
          <a:p>
            <a:pPr>
              <a:defRPr/>
            </a:pPr>
            <a:fld id="{740F825C-949B-974C-AB99-C3CE0C97A40B}" type="slidenum">
              <a:rPr lang="en-GB" altLang="en-US" smtClean="0"/>
              <a:pPr>
                <a:defRPr/>
              </a:pPr>
              <a:t>68</a:t>
            </a:fld>
            <a:endParaRPr lang="en-GB" altLang="en-US"/>
          </a:p>
        </p:txBody>
      </p:sp>
    </p:spTree>
    <p:extLst>
      <p:ext uri="{BB962C8B-B14F-4D97-AF65-F5344CB8AC3E}">
        <p14:creationId xmlns:p14="http://schemas.microsoft.com/office/powerpoint/2010/main" val="31134343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Inspecting Duplicates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6" name="Picture 5">
            <a:extLst>
              <a:ext uri="{FF2B5EF4-FFF2-40B4-BE49-F238E27FC236}">
                <a16:creationId xmlns:a16="http://schemas.microsoft.com/office/drawing/2014/main" id="{29021401-665F-3B47-8814-FAB7FE837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41" y="1700808"/>
            <a:ext cx="8674100" cy="1066800"/>
          </a:xfrm>
          <a:prstGeom prst="rect">
            <a:avLst/>
          </a:prstGeom>
        </p:spPr>
      </p:pic>
      <p:pic>
        <p:nvPicPr>
          <p:cNvPr id="8" name="Picture 7" descr="Table&#10;&#10;Description automatically generated">
            <a:extLst>
              <a:ext uri="{FF2B5EF4-FFF2-40B4-BE49-F238E27FC236}">
                <a16:creationId xmlns:a16="http://schemas.microsoft.com/office/drawing/2014/main" id="{B4ED2805-71FD-CD42-92CF-CF39D7C61D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780" y="3436374"/>
            <a:ext cx="8055942" cy="1288047"/>
          </a:xfrm>
          <a:prstGeom prst="rect">
            <a:avLst/>
          </a:prstGeom>
        </p:spPr>
      </p:pic>
      <p:sp>
        <p:nvSpPr>
          <p:cNvPr id="3" name="Slide Number Placeholder 2">
            <a:extLst>
              <a:ext uri="{FF2B5EF4-FFF2-40B4-BE49-F238E27FC236}">
                <a16:creationId xmlns:a16="http://schemas.microsoft.com/office/drawing/2014/main" id="{1141F9D2-F061-D44B-929A-78A4CFDDDA2A}"/>
              </a:ext>
            </a:extLst>
          </p:cNvPr>
          <p:cNvSpPr>
            <a:spLocks noGrp="1"/>
          </p:cNvSpPr>
          <p:nvPr>
            <p:ph type="sldNum" sz="quarter" idx="12"/>
          </p:nvPr>
        </p:nvSpPr>
        <p:spPr/>
        <p:txBody>
          <a:bodyPr/>
          <a:lstStyle/>
          <a:p>
            <a:pPr>
              <a:defRPr/>
            </a:pPr>
            <a:fld id="{740F825C-949B-974C-AB99-C3CE0C97A40B}" type="slidenum">
              <a:rPr lang="en-GB" altLang="en-US" smtClean="0"/>
              <a:pPr>
                <a:defRPr/>
              </a:pPr>
              <a:t>69</a:t>
            </a:fld>
            <a:endParaRPr lang="en-GB" altLang="en-US"/>
          </a:p>
        </p:txBody>
      </p:sp>
    </p:spTree>
    <p:extLst>
      <p:ext uri="{BB962C8B-B14F-4D97-AF65-F5344CB8AC3E}">
        <p14:creationId xmlns:p14="http://schemas.microsoft.com/office/powerpoint/2010/main" val="2456383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53"/>
          <p:cNvSpPr txBox="1">
            <a:spLocks noGrp="1"/>
          </p:cNvSpPr>
          <p:nvPr>
            <p:ph type="title"/>
          </p:nvPr>
        </p:nvSpPr>
        <p:spPr>
          <a:xfrm>
            <a:off x="323528" y="12576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b="1">
                <a:solidFill>
                  <a:schemeClr val="accent2"/>
                </a:solidFill>
              </a:rPr>
              <a:t>Encoding &amp; Decoding</a:t>
            </a:r>
            <a:endParaRPr sz="4000" b="1">
              <a:solidFill>
                <a:schemeClr val="accent2"/>
              </a:solidFill>
            </a:endParaRPr>
          </a:p>
        </p:txBody>
      </p:sp>
      <p:sp>
        <p:nvSpPr>
          <p:cNvPr id="607" name="Google Shape;607;p53"/>
          <p:cNvSpPr/>
          <p:nvPr/>
        </p:nvSpPr>
        <p:spPr>
          <a:xfrm>
            <a:off x="302840" y="1054477"/>
            <a:ext cx="851763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608" name="Google Shape;608;p5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228600" algn="l" rtl="0">
              <a:spcBef>
                <a:spcPts val="0"/>
              </a:spcBef>
              <a:spcAft>
                <a:spcPts val="0"/>
              </a:spcAft>
              <a:buClr>
                <a:schemeClr val="dk1"/>
              </a:buClr>
              <a:buSzPts val="1800"/>
              <a:buFont typeface="Arial"/>
              <a:buNone/>
            </a:pPr>
            <a:endParaRPr sz="1800"/>
          </a:p>
          <a:p>
            <a:pPr marL="342900" lvl="0" indent="-228600" algn="l" rtl="0">
              <a:spcBef>
                <a:spcPts val="360"/>
              </a:spcBef>
              <a:spcAft>
                <a:spcPts val="0"/>
              </a:spcAft>
              <a:buClr>
                <a:schemeClr val="dk1"/>
              </a:buClr>
              <a:buSzPts val="1800"/>
              <a:buFont typeface="Arial"/>
              <a:buNone/>
            </a:pPr>
            <a:endParaRPr sz="1800"/>
          </a:p>
        </p:txBody>
      </p:sp>
      <p:sp>
        <p:nvSpPr>
          <p:cNvPr id="609" name="Google Shape;609;p5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7</a:t>
            </a:fld>
            <a:endParaRPr/>
          </a:p>
        </p:txBody>
      </p:sp>
      <p:sp>
        <p:nvSpPr>
          <p:cNvPr id="610" name="Google Shape;610;p53"/>
          <p:cNvSpPr/>
          <p:nvPr/>
        </p:nvSpPr>
        <p:spPr>
          <a:xfrm>
            <a:off x="971600" y="1700808"/>
            <a:ext cx="727280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Using string's encode() method, you can convert unicoded strings into any </a:t>
            </a:r>
            <a:r>
              <a:rPr lang="en-US" sz="180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encodings supported by Python</a:t>
            </a: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By default, Python uses </a:t>
            </a:r>
            <a:r>
              <a:rPr lang="en-US" sz="1800" b="1">
                <a:solidFill>
                  <a:schemeClr val="dk1"/>
                </a:solidFill>
                <a:latin typeface="Arial"/>
                <a:ea typeface="Arial"/>
                <a:cs typeface="Arial"/>
                <a:sym typeface="Arial"/>
              </a:rPr>
              <a:t>utf-8</a:t>
            </a:r>
            <a:r>
              <a:rPr lang="en-US" sz="1800">
                <a:solidFill>
                  <a:schemeClr val="dk1"/>
                </a:solidFill>
                <a:latin typeface="Arial"/>
                <a:ea typeface="Arial"/>
                <a:cs typeface="Arial"/>
                <a:sym typeface="Arial"/>
              </a:rPr>
              <a:t> encoding.</a:t>
            </a:r>
            <a:endParaRPr/>
          </a:p>
        </p:txBody>
      </p:sp>
      <p:pic>
        <p:nvPicPr>
          <p:cNvPr id="611" name="Google Shape;611;p53"/>
          <p:cNvPicPr preferRelativeResize="0"/>
          <p:nvPr/>
        </p:nvPicPr>
        <p:blipFill rotWithShape="1">
          <a:blip r:embed="rId4">
            <a:alphaModFix/>
          </a:blip>
          <a:srcRect/>
          <a:stretch/>
        </p:blipFill>
        <p:spPr>
          <a:xfrm>
            <a:off x="971600" y="3577431"/>
            <a:ext cx="5397500" cy="571500"/>
          </a:xfrm>
          <a:prstGeom prst="rect">
            <a:avLst/>
          </a:prstGeom>
          <a:noFill/>
          <a:ln>
            <a:noFill/>
          </a:ln>
        </p:spPr>
      </p:pic>
      <p:sp>
        <p:nvSpPr>
          <p:cNvPr id="612" name="Google Shape;612;p53"/>
          <p:cNvSpPr/>
          <p:nvPr/>
        </p:nvSpPr>
        <p:spPr>
          <a:xfrm>
            <a:off x="971600" y="4825225"/>
            <a:ext cx="45720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it takes two parameters:</a:t>
            </a:r>
            <a:endParaRPr/>
          </a:p>
          <a:p>
            <a:pPr marL="0" marR="0" lvl="0" indent="-114300" algn="l" rtl="0">
              <a:spcBef>
                <a:spcPts val="0"/>
              </a:spcBef>
              <a:spcAft>
                <a:spcPts val="0"/>
              </a:spcAft>
              <a:buClr>
                <a:schemeClr val="dk1"/>
              </a:buClr>
              <a:buSzPts val="1800"/>
              <a:buFont typeface="Arial"/>
              <a:buChar char="•"/>
            </a:pPr>
            <a:r>
              <a:rPr lang="en-US" sz="1800" b="1">
                <a:solidFill>
                  <a:schemeClr val="dk1"/>
                </a:solidFill>
                <a:latin typeface="Arial"/>
                <a:ea typeface="Arial"/>
                <a:cs typeface="Arial"/>
                <a:sym typeface="Arial"/>
              </a:rPr>
              <a:t>encoding</a:t>
            </a:r>
            <a:r>
              <a:rPr lang="en-US" sz="1800">
                <a:solidFill>
                  <a:schemeClr val="dk1"/>
                </a:solidFill>
                <a:latin typeface="Arial"/>
                <a:ea typeface="Arial"/>
                <a:cs typeface="Arial"/>
                <a:sym typeface="Arial"/>
              </a:rPr>
              <a:t> - the encoding type a string has to be encoded to</a:t>
            </a:r>
            <a:endParaRPr/>
          </a:p>
          <a:p>
            <a:pPr marL="0" marR="0" lvl="0" indent="-114300" algn="l" rtl="0">
              <a:spcBef>
                <a:spcPts val="0"/>
              </a:spcBef>
              <a:spcAft>
                <a:spcPts val="0"/>
              </a:spcAft>
              <a:buClr>
                <a:schemeClr val="dk1"/>
              </a:buClr>
              <a:buSzPts val="1800"/>
              <a:buFont typeface="Arial"/>
              <a:buChar char="•"/>
            </a:pPr>
            <a:r>
              <a:rPr lang="en-US" sz="1800" b="1">
                <a:solidFill>
                  <a:schemeClr val="dk1"/>
                </a:solidFill>
                <a:latin typeface="Arial"/>
                <a:ea typeface="Arial"/>
                <a:cs typeface="Arial"/>
                <a:sym typeface="Arial"/>
              </a:rPr>
              <a:t>errors</a:t>
            </a:r>
            <a:r>
              <a:rPr lang="en-US" sz="1800">
                <a:solidFill>
                  <a:schemeClr val="dk1"/>
                </a:solidFill>
                <a:latin typeface="Arial"/>
                <a:ea typeface="Arial"/>
                <a:cs typeface="Arial"/>
                <a:sym typeface="Arial"/>
              </a:rPr>
              <a:t> - response when encoding fails.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6" name="Picture 5">
            <a:extLst>
              <a:ext uri="{FF2B5EF4-FFF2-40B4-BE49-F238E27FC236}">
                <a16:creationId xmlns:a16="http://schemas.microsoft.com/office/drawing/2014/main" id="{29021401-665F-3B47-8814-FAB7FE837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41" y="1700808"/>
            <a:ext cx="8674100" cy="1066800"/>
          </a:xfrm>
          <a:prstGeom prst="rect">
            <a:avLst/>
          </a:prstGeom>
        </p:spPr>
      </p:pic>
      <p:pic>
        <p:nvPicPr>
          <p:cNvPr id="8" name="Picture 7" descr="Table&#10;&#10;Description automatically generated">
            <a:extLst>
              <a:ext uri="{FF2B5EF4-FFF2-40B4-BE49-F238E27FC236}">
                <a16:creationId xmlns:a16="http://schemas.microsoft.com/office/drawing/2014/main" id="{B4ED2805-71FD-CD42-92CF-CF39D7C61D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780" y="3436374"/>
            <a:ext cx="8055942" cy="1288047"/>
          </a:xfrm>
          <a:prstGeom prst="rect">
            <a:avLst/>
          </a:prstGeom>
        </p:spPr>
      </p:pic>
      <p:sp>
        <p:nvSpPr>
          <p:cNvPr id="7" name="Title 1">
            <a:extLst>
              <a:ext uri="{FF2B5EF4-FFF2-40B4-BE49-F238E27FC236}">
                <a16:creationId xmlns:a16="http://schemas.microsoft.com/office/drawing/2014/main" id="{AEE8292C-3D3D-7B42-83B8-7091B0DD8CAD}"/>
              </a:ext>
            </a:extLst>
          </p:cNvPr>
          <p:cNvSpPr txBox="1">
            <a:spLocks/>
          </p:cNvSpPr>
          <p:nvPr/>
        </p:nvSpPr>
        <p:spPr bwMode="auto">
          <a:xfrm>
            <a:off x="502180" y="38019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4000" b="1" kern="0" dirty="0">
                <a:solidFill>
                  <a:schemeClr val="accent2"/>
                </a:solidFill>
              </a:rPr>
              <a:t>Filtering Data  </a:t>
            </a:r>
          </a:p>
        </p:txBody>
      </p:sp>
      <p:sp>
        <p:nvSpPr>
          <p:cNvPr id="3" name="Slide Number Placeholder 2">
            <a:extLst>
              <a:ext uri="{FF2B5EF4-FFF2-40B4-BE49-F238E27FC236}">
                <a16:creationId xmlns:a16="http://schemas.microsoft.com/office/drawing/2014/main" id="{8B2D620A-A4D0-7F48-8AAF-002B6A37B097}"/>
              </a:ext>
            </a:extLst>
          </p:cNvPr>
          <p:cNvSpPr>
            <a:spLocks noGrp="1"/>
          </p:cNvSpPr>
          <p:nvPr>
            <p:ph type="sldNum" sz="quarter" idx="12"/>
          </p:nvPr>
        </p:nvSpPr>
        <p:spPr/>
        <p:txBody>
          <a:bodyPr/>
          <a:lstStyle/>
          <a:p>
            <a:pPr>
              <a:defRPr/>
            </a:pPr>
            <a:fld id="{740F825C-949B-974C-AB99-C3CE0C97A40B}" type="slidenum">
              <a:rPr lang="en-GB" altLang="en-US" smtClean="0"/>
              <a:pPr>
                <a:defRPr/>
              </a:pPr>
              <a:t>70</a:t>
            </a:fld>
            <a:endParaRPr lang="en-GB" altLang="en-US"/>
          </a:p>
        </p:txBody>
      </p:sp>
    </p:spTree>
    <p:extLst>
      <p:ext uri="{BB962C8B-B14F-4D97-AF65-F5344CB8AC3E}">
        <p14:creationId xmlns:p14="http://schemas.microsoft.com/office/powerpoint/2010/main" val="30316088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9" name="Title 1">
            <a:extLst>
              <a:ext uri="{FF2B5EF4-FFF2-40B4-BE49-F238E27FC236}">
                <a16:creationId xmlns:a16="http://schemas.microsoft.com/office/drawing/2014/main" id="{D6E56C46-1423-3E49-AB6D-AA4567BCF6FB}"/>
              </a:ext>
            </a:extLst>
          </p:cNvPr>
          <p:cNvSpPr txBox="1">
            <a:spLocks/>
          </p:cNvSpPr>
          <p:nvPr/>
        </p:nvSpPr>
        <p:spPr bwMode="auto">
          <a:xfrm>
            <a:off x="457200" y="306896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4000" b="1" kern="0">
                <a:solidFill>
                  <a:schemeClr val="accent2"/>
                </a:solidFill>
              </a:rPr>
              <a:t>Row-wise Operations</a:t>
            </a:r>
            <a:br>
              <a:rPr lang="en-US" sz="4000" b="1" kern="0"/>
            </a:br>
            <a:r>
              <a:rPr lang="en-US" sz="4000" b="1" kern="0">
                <a:solidFill>
                  <a:schemeClr val="accent2"/>
                </a:solidFill>
              </a:rPr>
              <a:t> </a:t>
            </a:r>
            <a:endParaRPr lang="en-US" sz="4000" b="1" kern="0" dirty="0">
              <a:solidFill>
                <a:schemeClr val="accent2"/>
              </a:solidFill>
            </a:endParaRPr>
          </a:p>
        </p:txBody>
      </p:sp>
      <p:sp>
        <p:nvSpPr>
          <p:cNvPr id="3" name="Slide Number Placeholder 2">
            <a:extLst>
              <a:ext uri="{FF2B5EF4-FFF2-40B4-BE49-F238E27FC236}">
                <a16:creationId xmlns:a16="http://schemas.microsoft.com/office/drawing/2014/main" id="{1B627F4F-AF43-9145-AD4C-C88EFE37026B}"/>
              </a:ext>
            </a:extLst>
          </p:cNvPr>
          <p:cNvSpPr>
            <a:spLocks noGrp="1"/>
          </p:cNvSpPr>
          <p:nvPr>
            <p:ph type="sldNum" sz="quarter" idx="12"/>
          </p:nvPr>
        </p:nvSpPr>
        <p:spPr/>
        <p:txBody>
          <a:bodyPr/>
          <a:lstStyle/>
          <a:p>
            <a:pPr>
              <a:defRPr/>
            </a:pPr>
            <a:fld id="{740F825C-949B-974C-AB99-C3CE0C97A40B}" type="slidenum">
              <a:rPr lang="en-GB" altLang="en-US" smtClean="0"/>
              <a:pPr>
                <a:defRPr/>
              </a:pPr>
              <a:t>71</a:t>
            </a:fld>
            <a:endParaRPr lang="en-GB" altLang="en-US"/>
          </a:p>
        </p:txBody>
      </p:sp>
    </p:spTree>
    <p:extLst>
      <p:ext uri="{BB962C8B-B14F-4D97-AF65-F5344CB8AC3E}">
        <p14:creationId xmlns:p14="http://schemas.microsoft.com/office/powerpoint/2010/main" val="21210542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Row-wise Operations</a:t>
            </a:r>
            <a:br>
              <a:rPr lang="en-US" sz="4000" b="1" dirty="0"/>
            </a:br>
            <a:r>
              <a:rPr lang="en-US" sz="4000" b="1" dirty="0">
                <a:solidFill>
                  <a:schemeClr val="accent2"/>
                </a:solidFill>
              </a:rPr>
              <a:t>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Rectangle 4">
            <a:extLst>
              <a:ext uri="{FF2B5EF4-FFF2-40B4-BE49-F238E27FC236}">
                <a16:creationId xmlns:a16="http://schemas.microsoft.com/office/drawing/2014/main" id="{42DF9AC1-D012-E840-BFF4-1D0441039ACC}"/>
              </a:ext>
            </a:extLst>
          </p:cNvPr>
          <p:cNvSpPr/>
          <p:nvPr/>
        </p:nvSpPr>
        <p:spPr>
          <a:xfrm>
            <a:off x="755576" y="1179404"/>
            <a:ext cx="7632848" cy="1754326"/>
          </a:xfrm>
          <a:prstGeom prst="rect">
            <a:avLst/>
          </a:prstGeom>
        </p:spPr>
        <p:txBody>
          <a:bodyPr wrap="square">
            <a:spAutoFit/>
          </a:bodyPr>
          <a:lstStyle/>
          <a:p>
            <a:pPr marL="285750" indent="-285750">
              <a:buFont typeface="Arial" panose="020B0604020202020204" pitchFamily="34" charset="0"/>
              <a:buChar char="•"/>
            </a:pPr>
            <a:r>
              <a:rPr lang="en-US" dirty="0"/>
              <a:t>Another key component in data wrangling is having the ability to conduct row-wise or column wise operations.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Examples of this are; rename elements within a column based on its value and create a new column that yields a specific value based on multiple attributes within the row.</a:t>
            </a:r>
          </a:p>
        </p:txBody>
      </p:sp>
      <p:pic>
        <p:nvPicPr>
          <p:cNvPr id="8" name="Picture 7" descr="Text&#10;&#10;Description automatically generated">
            <a:extLst>
              <a:ext uri="{FF2B5EF4-FFF2-40B4-BE49-F238E27FC236}">
                <a16:creationId xmlns:a16="http://schemas.microsoft.com/office/drawing/2014/main" id="{806E6FD5-27BB-274C-8FFC-3F979049C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3429000"/>
            <a:ext cx="5286722" cy="2696583"/>
          </a:xfrm>
          <a:prstGeom prst="rect">
            <a:avLst/>
          </a:prstGeom>
        </p:spPr>
      </p:pic>
      <p:sp>
        <p:nvSpPr>
          <p:cNvPr id="3" name="Slide Number Placeholder 2">
            <a:extLst>
              <a:ext uri="{FF2B5EF4-FFF2-40B4-BE49-F238E27FC236}">
                <a16:creationId xmlns:a16="http://schemas.microsoft.com/office/drawing/2014/main" id="{04703272-FC1C-F143-B503-9EDDF3DD92CC}"/>
              </a:ext>
            </a:extLst>
          </p:cNvPr>
          <p:cNvSpPr>
            <a:spLocks noGrp="1"/>
          </p:cNvSpPr>
          <p:nvPr>
            <p:ph type="sldNum" sz="quarter" idx="12"/>
          </p:nvPr>
        </p:nvSpPr>
        <p:spPr/>
        <p:txBody>
          <a:bodyPr/>
          <a:lstStyle/>
          <a:p>
            <a:pPr>
              <a:defRPr/>
            </a:pPr>
            <a:fld id="{740F825C-949B-974C-AB99-C3CE0C97A40B}" type="slidenum">
              <a:rPr lang="en-GB" altLang="en-US" smtClean="0"/>
              <a:pPr>
                <a:defRPr/>
              </a:pPr>
              <a:t>72</a:t>
            </a:fld>
            <a:endParaRPr lang="en-GB" altLang="en-US"/>
          </a:p>
        </p:txBody>
      </p:sp>
    </p:spTree>
    <p:extLst>
      <p:ext uri="{BB962C8B-B14F-4D97-AF65-F5344CB8AC3E}">
        <p14:creationId xmlns:p14="http://schemas.microsoft.com/office/powerpoint/2010/main" val="23811964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Row-wise Operations</a:t>
            </a:r>
            <a:br>
              <a:rPr lang="en-US" sz="4000" b="1" dirty="0"/>
            </a:br>
            <a:r>
              <a:rPr lang="en-US" sz="4000" b="1" dirty="0">
                <a:solidFill>
                  <a:schemeClr val="accent2"/>
                </a:solidFill>
              </a:rPr>
              <a:t>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5DD6D664-EA9B-4E4B-99D3-709DC7D8AB34}"/>
              </a:ext>
            </a:extLst>
          </p:cNvPr>
          <p:cNvSpPr/>
          <p:nvPr/>
        </p:nvSpPr>
        <p:spPr>
          <a:xfrm>
            <a:off x="899592" y="1484784"/>
            <a:ext cx="7056784" cy="646331"/>
          </a:xfrm>
          <a:prstGeom prst="rect">
            <a:avLst/>
          </a:prstGeom>
        </p:spPr>
        <p:txBody>
          <a:bodyPr wrap="square">
            <a:spAutoFit/>
          </a:bodyPr>
          <a:lstStyle/>
          <a:p>
            <a:r>
              <a:rPr lang="en-US" dirty="0"/>
              <a:t>Then we use the pandas </a:t>
            </a:r>
            <a:r>
              <a:rPr lang="en-US" dirty="0">
                <a:hlinkClick r:id="rId3"/>
              </a:rPr>
              <a:t>apply</a:t>
            </a:r>
            <a:r>
              <a:rPr lang="en-US" dirty="0"/>
              <a:t> function to run the </a:t>
            </a:r>
            <a:r>
              <a:rPr lang="en-US" dirty="0" err="1"/>
              <a:t>celltypelabel</a:t>
            </a:r>
            <a:r>
              <a:rPr lang="en-US" dirty="0"/>
              <a:t>(x) function on the data-frame.</a:t>
            </a:r>
          </a:p>
        </p:txBody>
      </p:sp>
      <p:pic>
        <p:nvPicPr>
          <p:cNvPr id="6" name="Picture 5">
            <a:extLst>
              <a:ext uri="{FF2B5EF4-FFF2-40B4-BE49-F238E27FC236}">
                <a16:creationId xmlns:a16="http://schemas.microsoft.com/office/drawing/2014/main" id="{153F371C-F888-6B48-B6D8-8CAD145648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00" y="2940050"/>
            <a:ext cx="7823200" cy="977900"/>
          </a:xfrm>
          <a:prstGeom prst="rect">
            <a:avLst/>
          </a:prstGeom>
        </p:spPr>
      </p:pic>
      <p:sp>
        <p:nvSpPr>
          <p:cNvPr id="4" name="Slide Number Placeholder 3">
            <a:extLst>
              <a:ext uri="{FF2B5EF4-FFF2-40B4-BE49-F238E27FC236}">
                <a16:creationId xmlns:a16="http://schemas.microsoft.com/office/drawing/2014/main" id="{D1B2BB27-E881-DE48-9432-523740C514C0}"/>
              </a:ext>
            </a:extLst>
          </p:cNvPr>
          <p:cNvSpPr>
            <a:spLocks noGrp="1"/>
          </p:cNvSpPr>
          <p:nvPr>
            <p:ph type="sldNum" sz="quarter" idx="12"/>
          </p:nvPr>
        </p:nvSpPr>
        <p:spPr/>
        <p:txBody>
          <a:bodyPr/>
          <a:lstStyle/>
          <a:p>
            <a:pPr>
              <a:defRPr/>
            </a:pPr>
            <a:fld id="{740F825C-949B-974C-AB99-C3CE0C97A40B}" type="slidenum">
              <a:rPr lang="en-GB" altLang="en-US" smtClean="0"/>
              <a:pPr>
                <a:defRPr/>
              </a:pPr>
              <a:t>73</a:t>
            </a:fld>
            <a:endParaRPr lang="en-GB" altLang="en-US"/>
          </a:p>
        </p:txBody>
      </p:sp>
    </p:spTree>
    <p:extLst>
      <p:ext uri="{BB962C8B-B14F-4D97-AF65-F5344CB8AC3E}">
        <p14:creationId xmlns:p14="http://schemas.microsoft.com/office/powerpoint/2010/main" val="36521582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24036" y="3140968"/>
            <a:ext cx="8229600" cy="1143000"/>
          </a:xfrm>
        </p:spPr>
        <p:txBody>
          <a:bodyPr/>
          <a:lstStyle/>
          <a:p>
            <a:r>
              <a:rPr lang="en-US" sz="4000" b="1" dirty="0">
                <a:solidFill>
                  <a:schemeClr val="accent2"/>
                </a:solidFill>
              </a:rPr>
              <a:t>Let’s Look at Few More Datasets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4" name="Slide Number Placeholder 3">
            <a:extLst>
              <a:ext uri="{FF2B5EF4-FFF2-40B4-BE49-F238E27FC236}">
                <a16:creationId xmlns:a16="http://schemas.microsoft.com/office/drawing/2014/main" id="{66C67CD5-FD25-D446-99F1-B5185CB4CBD7}"/>
              </a:ext>
            </a:extLst>
          </p:cNvPr>
          <p:cNvSpPr>
            <a:spLocks noGrp="1"/>
          </p:cNvSpPr>
          <p:nvPr>
            <p:ph type="sldNum" sz="quarter" idx="12"/>
          </p:nvPr>
        </p:nvSpPr>
        <p:spPr/>
        <p:txBody>
          <a:bodyPr/>
          <a:lstStyle/>
          <a:p>
            <a:pPr>
              <a:defRPr/>
            </a:pPr>
            <a:fld id="{740F825C-949B-974C-AB99-C3CE0C97A40B}" type="slidenum">
              <a:rPr lang="en-GB" altLang="en-US" smtClean="0"/>
              <a:pPr>
                <a:defRPr/>
              </a:pPr>
              <a:t>74</a:t>
            </a:fld>
            <a:endParaRPr lang="en-GB" altLang="en-US"/>
          </a:p>
        </p:txBody>
      </p:sp>
    </p:spTree>
    <p:extLst>
      <p:ext uri="{BB962C8B-B14F-4D97-AF65-F5344CB8AC3E}">
        <p14:creationId xmlns:p14="http://schemas.microsoft.com/office/powerpoint/2010/main" val="19215822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57200" y="184339"/>
            <a:ext cx="8229600" cy="1143000"/>
          </a:xfrm>
        </p:spPr>
        <p:txBody>
          <a:bodyPr/>
          <a:lstStyle/>
          <a:p>
            <a:r>
              <a:rPr lang="en-US" sz="4000" b="1" dirty="0">
                <a:solidFill>
                  <a:schemeClr val="accent2"/>
                </a:solidFill>
              </a:rPr>
              <a:t>Amazon E-Commerce Dataset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pic>
        <p:nvPicPr>
          <p:cNvPr id="5" name="Picture 4" descr="Table&#10;&#10;Description automatically generated">
            <a:extLst>
              <a:ext uri="{FF2B5EF4-FFF2-40B4-BE49-F238E27FC236}">
                <a16:creationId xmlns:a16="http://schemas.microsoft.com/office/drawing/2014/main" id="{E217681A-7A41-FD4A-A48C-A4184610C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52" y="1711118"/>
            <a:ext cx="8355564" cy="3657491"/>
          </a:xfrm>
          <a:prstGeom prst="rect">
            <a:avLst/>
          </a:prstGeom>
        </p:spPr>
      </p:pic>
      <p:sp>
        <p:nvSpPr>
          <p:cNvPr id="4" name="Slide Number Placeholder 3">
            <a:extLst>
              <a:ext uri="{FF2B5EF4-FFF2-40B4-BE49-F238E27FC236}">
                <a16:creationId xmlns:a16="http://schemas.microsoft.com/office/drawing/2014/main" id="{79867F6B-E32D-A440-86AB-4E5E3DC52FEC}"/>
              </a:ext>
            </a:extLst>
          </p:cNvPr>
          <p:cNvSpPr>
            <a:spLocks noGrp="1"/>
          </p:cNvSpPr>
          <p:nvPr>
            <p:ph type="sldNum" sz="quarter" idx="12"/>
          </p:nvPr>
        </p:nvSpPr>
        <p:spPr/>
        <p:txBody>
          <a:bodyPr/>
          <a:lstStyle/>
          <a:p>
            <a:pPr>
              <a:defRPr/>
            </a:pPr>
            <a:fld id="{740F825C-949B-974C-AB99-C3CE0C97A40B}" type="slidenum">
              <a:rPr lang="en-GB" altLang="en-US" smtClean="0"/>
              <a:pPr>
                <a:defRPr/>
              </a:pPr>
              <a:t>75</a:t>
            </a:fld>
            <a:endParaRPr lang="en-GB" altLang="en-US"/>
          </a:p>
        </p:txBody>
      </p:sp>
    </p:spTree>
    <p:extLst>
      <p:ext uri="{BB962C8B-B14F-4D97-AF65-F5344CB8AC3E}">
        <p14:creationId xmlns:p14="http://schemas.microsoft.com/office/powerpoint/2010/main" val="19416858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90872" y="2492896"/>
            <a:ext cx="8229600" cy="1143000"/>
          </a:xfrm>
        </p:spPr>
        <p:txBody>
          <a:bodyPr/>
          <a:lstStyle/>
          <a:p>
            <a:r>
              <a:rPr lang="en-US" sz="4000" b="1" dirty="0">
                <a:solidFill>
                  <a:schemeClr val="accent2"/>
                </a:solidFill>
              </a:rPr>
              <a:t>What are the problems with this dataset?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4" name="Slide Number Placeholder 3">
            <a:extLst>
              <a:ext uri="{FF2B5EF4-FFF2-40B4-BE49-F238E27FC236}">
                <a16:creationId xmlns:a16="http://schemas.microsoft.com/office/drawing/2014/main" id="{295D1EC9-CFED-C743-82E3-7C7D1480BB94}"/>
              </a:ext>
            </a:extLst>
          </p:cNvPr>
          <p:cNvSpPr>
            <a:spLocks noGrp="1"/>
          </p:cNvSpPr>
          <p:nvPr>
            <p:ph type="sldNum" sz="quarter" idx="12"/>
          </p:nvPr>
        </p:nvSpPr>
        <p:spPr/>
        <p:txBody>
          <a:bodyPr/>
          <a:lstStyle/>
          <a:p>
            <a:pPr>
              <a:defRPr/>
            </a:pPr>
            <a:fld id="{740F825C-949B-974C-AB99-C3CE0C97A40B}" type="slidenum">
              <a:rPr lang="en-GB" altLang="en-US" smtClean="0"/>
              <a:pPr>
                <a:defRPr/>
              </a:pPr>
              <a:t>76</a:t>
            </a:fld>
            <a:endParaRPr lang="en-GB" altLang="en-US"/>
          </a:p>
        </p:txBody>
      </p:sp>
    </p:spTree>
    <p:extLst>
      <p:ext uri="{BB962C8B-B14F-4D97-AF65-F5344CB8AC3E}">
        <p14:creationId xmlns:p14="http://schemas.microsoft.com/office/powerpoint/2010/main" val="2497637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90872" y="2492896"/>
            <a:ext cx="8229600" cy="1143000"/>
          </a:xfrm>
        </p:spPr>
        <p:txBody>
          <a:bodyPr/>
          <a:lstStyle/>
          <a:p>
            <a:r>
              <a:rPr lang="en-US" sz="4000" b="1" dirty="0">
                <a:solidFill>
                  <a:schemeClr val="accent2"/>
                </a:solidFill>
              </a:rPr>
              <a:t>More Twitter Datasets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4" name="Slide Number Placeholder 3">
            <a:extLst>
              <a:ext uri="{FF2B5EF4-FFF2-40B4-BE49-F238E27FC236}">
                <a16:creationId xmlns:a16="http://schemas.microsoft.com/office/drawing/2014/main" id="{D64E09D7-3424-5340-B6A0-08FC3DFE711C}"/>
              </a:ext>
            </a:extLst>
          </p:cNvPr>
          <p:cNvSpPr>
            <a:spLocks noGrp="1"/>
          </p:cNvSpPr>
          <p:nvPr>
            <p:ph type="sldNum" sz="quarter" idx="12"/>
          </p:nvPr>
        </p:nvSpPr>
        <p:spPr/>
        <p:txBody>
          <a:bodyPr/>
          <a:lstStyle/>
          <a:p>
            <a:pPr>
              <a:defRPr/>
            </a:pPr>
            <a:fld id="{740F825C-949B-974C-AB99-C3CE0C97A40B}" type="slidenum">
              <a:rPr lang="en-GB" altLang="en-US" smtClean="0"/>
              <a:pPr>
                <a:defRPr/>
              </a:pPr>
              <a:t>77</a:t>
            </a:fld>
            <a:endParaRPr lang="en-GB" altLang="en-US"/>
          </a:p>
        </p:txBody>
      </p:sp>
    </p:spTree>
    <p:extLst>
      <p:ext uri="{BB962C8B-B14F-4D97-AF65-F5344CB8AC3E}">
        <p14:creationId xmlns:p14="http://schemas.microsoft.com/office/powerpoint/2010/main" val="31924690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90872" y="2492896"/>
            <a:ext cx="8229600" cy="1143000"/>
          </a:xfrm>
        </p:spPr>
        <p:txBody>
          <a:bodyPr/>
          <a:lstStyle/>
          <a:p>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pic>
        <p:nvPicPr>
          <p:cNvPr id="5" name="Picture 4">
            <a:extLst>
              <a:ext uri="{FF2B5EF4-FFF2-40B4-BE49-F238E27FC236}">
                <a16:creationId xmlns:a16="http://schemas.microsoft.com/office/drawing/2014/main" id="{3EEEB42E-A53B-3141-97CD-74EE24090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872" y="1342855"/>
            <a:ext cx="7854170" cy="4325605"/>
          </a:xfrm>
          <a:prstGeom prst="rect">
            <a:avLst/>
          </a:prstGeom>
        </p:spPr>
      </p:pic>
      <p:sp>
        <p:nvSpPr>
          <p:cNvPr id="4" name="Slide Number Placeholder 3">
            <a:extLst>
              <a:ext uri="{FF2B5EF4-FFF2-40B4-BE49-F238E27FC236}">
                <a16:creationId xmlns:a16="http://schemas.microsoft.com/office/drawing/2014/main" id="{60F62DAF-DBE4-1D42-A8DC-3D4EBDF2F5C7}"/>
              </a:ext>
            </a:extLst>
          </p:cNvPr>
          <p:cNvSpPr>
            <a:spLocks noGrp="1"/>
          </p:cNvSpPr>
          <p:nvPr>
            <p:ph type="sldNum" sz="quarter" idx="12"/>
          </p:nvPr>
        </p:nvSpPr>
        <p:spPr/>
        <p:txBody>
          <a:bodyPr/>
          <a:lstStyle/>
          <a:p>
            <a:pPr>
              <a:defRPr/>
            </a:pPr>
            <a:fld id="{740F825C-949B-974C-AB99-C3CE0C97A40B}" type="slidenum">
              <a:rPr lang="en-GB" altLang="en-US" smtClean="0"/>
              <a:pPr>
                <a:defRPr/>
              </a:pPr>
              <a:t>78</a:t>
            </a:fld>
            <a:endParaRPr lang="en-GB" altLang="en-US"/>
          </a:p>
        </p:txBody>
      </p:sp>
    </p:spTree>
    <p:extLst>
      <p:ext uri="{BB962C8B-B14F-4D97-AF65-F5344CB8AC3E}">
        <p14:creationId xmlns:p14="http://schemas.microsoft.com/office/powerpoint/2010/main" val="40290239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90872" y="2492896"/>
            <a:ext cx="8229600" cy="1143000"/>
          </a:xfrm>
        </p:spPr>
        <p:txBody>
          <a:bodyPr/>
          <a:lstStyle/>
          <a:p>
            <a:r>
              <a:rPr lang="en-US" sz="4000" b="1" dirty="0">
                <a:solidFill>
                  <a:schemeClr val="accent2"/>
                </a:solidFill>
              </a:rPr>
              <a:t>What are the problems with this dataset?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4" name="Slide Number Placeholder 3">
            <a:extLst>
              <a:ext uri="{FF2B5EF4-FFF2-40B4-BE49-F238E27FC236}">
                <a16:creationId xmlns:a16="http://schemas.microsoft.com/office/drawing/2014/main" id="{16CF0387-D283-FA4E-8E0D-EBC111DBC085}"/>
              </a:ext>
            </a:extLst>
          </p:cNvPr>
          <p:cNvSpPr>
            <a:spLocks noGrp="1"/>
          </p:cNvSpPr>
          <p:nvPr>
            <p:ph type="sldNum" sz="quarter" idx="12"/>
          </p:nvPr>
        </p:nvSpPr>
        <p:spPr/>
        <p:txBody>
          <a:bodyPr/>
          <a:lstStyle/>
          <a:p>
            <a:pPr>
              <a:defRPr/>
            </a:pPr>
            <a:fld id="{740F825C-949B-974C-AB99-C3CE0C97A40B}" type="slidenum">
              <a:rPr lang="en-GB" altLang="en-US" smtClean="0"/>
              <a:pPr>
                <a:defRPr/>
              </a:pPr>
              <a:t>79</a:t>
            </a:fld>
            <a:endParaRPr lang="en-GB" altLang="en-US"/>
          </a:p>
        </p:txBody>
      </p:sp>
    </p:spTree>
    <p:extLst>
      <p:ext uri="{BB962C8B-B14F-4D97-AF65-F5344CB8AC3E}">
        <p14:creationId xmlns:p14="http://schemas.microsoft.com/office/powerpoint/2010/main" val="1291030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54"/>
          <p:cNvSpPr txBox="1">
            <a:spLocks noGrp="1"/>
          </p:cNvSpPr>
          <p:nvPr>
            <p:ph type="title"/>
          </p:nvPr>
        </p:nvSpPr>
        <p:spPr>
          <a:xfrm>
            <a:off x="323528" y="12576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b="1">
                <a:solidFill>
                  <a:schemeClr val="accent2"/>
                </a:solidFill>
              </a:rPr>
              <a:t>Another Example</a:t>
            </a:r>
            <a:endParaRPr sz="4000" b="1">
              <a:solidFill>
                <a:schemeClr val="accent2"/>
              </a:solidFill>
            </a:endParaRPr>
          </a:p>
        </p:txBody>
      </p:sp>
      <p:sp>
        <p:nvSpPr>
          <p:cNvPr id="619" name="Google Shape;619;p54"/>
          <p:cNvSpPr/>
          <p:nvPr/>
        </p:nvSpPr>
        <p:spPr>
          <a:xfrm>
            <a:off x="302840" y="1054477"/>
            <a:ext cx="851763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620" name="Google Shape;620;p5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228600" algn="l" rtl="0">
              <a:spcBef>
                <a:spcPts val="0"/>
              </a:spcBef>
              <a:spcAft>
                <a:spcPts val="0"/>
              </a:spcAft>
              <a:buClr>
                <a:schemeClr val="dk1"/>
              </a:buClr>
              <a:buSzPts val="1800"/>
              <a:buFont typeface="Arial"/>
              <a:buNone/>
            </a:pPr>
            <a:endParaRPr sz="1800"/>
          </a:p>
          <a:p>
            <a:pPr marL="342900" lvl="0" indent="-228600" algn="l" rtl="0">
              <a:spcBef>
                <a:spcPts val="360"/>
              </a:spcBef>
              <a:spcAft>
                <a:spcPts val="0"/>
              </a:spcAft>
              <a:buClr>
                <a:schemeClr val="dk1"/>
              </a:buClr>
              <a:buSzPts val="1800"/>
              <a:buFont typeface="Arial"/>
              <a:buNone/>
            </a:pPr>
            <a:endParaRPr sz="1800"/>
          </a:p>
        </p:txBody>
      </p:sp>
      <p:sp>
        <p:nvSpPr>
          <p:cNvPr id="621" name="Google Shape;621;p54"/>
          <p:cNvSpPr/>
          <p:nvPr/>
        </p:nvSpPr>
        <p:spPr>
          <a:xfrm>
            <a:off x="899592" y="1931881"/>
            <a:ext cx="6984776" cy="42473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Encoding &amp; Decoding Data</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We should keep our data in a standard encoding format. The most common format is the UTF-8 format.</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lt2"/>
                </a:solidFill>
                <a:latin typeface="Arial"/>
                <a:ea typeface="Arial"/>
                <a:cs typeface="Arial"/>
                <a:sym typeface="Arial"/>
              </a:rPr>
              <a:t>#Encode from UTF-8 to ascii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encode_tweet =tweet.encode('ascii','ignore')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print("encode_tweet = \n{}".format(encode_tweet))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lt2"/>
                </a:solidFill>
                <a:latin typeface="Arial"/>
                <a:ea typeface="Arial"/>
                <a:cs typeface="Arial"/>
                <a:sym typeface="Arial"/>
              </a:rPr>
              <a:t>#decode from ascii to UTF-8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decode_tweet=encode_tweet.decode(encoding='UTF-8')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print("decode_tweet = \n{}".format(decode_tweet)) </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2" name="Google Shape;622;p5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90872" y="2492896"/>
            <a:ext cx="8229600" cy="1143000"/>
          </a:xfrm>
        </p:spPr>
        <p:txBody>
          <a:bodyPr/>
          <a:lstStyle/>
          <a:p>
            <a:r>
              <a:rPr lang="en-US" sz="4000" b="1" dirty="0">
                <a:solidFill>
                  <a:schemeClr val="accent2"/>
                </a:solidFill>
              </a:rPr>
              <a:t>Noise In Industry Datasets </a:t>
            </a:r>
            <a:br>
              <a:rPr lang="en-US" sz="4000" b="1" dirty="0">
                <a:solidFill>
                  <a:schemeClr val="accent2"/>
                </a:solidFill>
              </a:rPr>
            </a:br>
            <a:br>
              <a:rPr lang="en-US" sz="4000" b="1" dirty="0">
                <a:solidFill>
                  <a:schemeClr val="accent2"/>
                </a:solidFill>
              </a:rPr>
            </a:br>
            <a:r>
              <a:rPr lang="en-US" sz="2800" dirty="0">
                <a:solidFill>
                  <a:schemeClr val="accent2"/>
                </a:solidFill>
              </a:rPr>
              <a:t>http://noisy-</a:t>
            </a:r>
            <a:r>
              <a:rPr lang="en-US" sz="2800" dirty="0" err="1">
                <a:solidFill>
                  <a:schemeClr val="accent2"/>
                </a:solidFill>
              </a:rPr>
              <a:t>text.github.io</a:t>
            </a:r>
            <a:r>
              <a:rPr lang="en-US" sz="2800" dirty="0">
                <a:solidFill>
                  <a:schemeClr val="accent2"/>
                </a:solidFill>
              </a:rPr>
              <a:t>/2018/pdf/W-NUT201814.pdf</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9D697522-452D-B940-931E-6D8A58AC4CCB}"/>
              </a:ext>
            </a:extLst>
          </p:cNvPr>
          <p:cNvSpPr>
            <a:spLocks noGrp="1"/>
          </p:cNvSpPr>
          <p:nvPr>
            <p:ph type="sldNum" sz="quarter" idx="12"/>
          </p:nvPr>
        </p:nvSpPr>
        <p:spPr/>
        <p:txBody>
          <a:bodyPr/>
          <a:lstStyle/>
          <a:p>
            <a:pPr>
              <a:defRPr/>
            </a:pPr>
            <a:fld id="{740F825C-949B-974C-AB99-C3CE0C97A40B}" type="slidenum">
              <a:rPr lang="en-GB" altLang="en-US" smtClean="0"/>
              <a:pPr>
                <a:defRPr/>
              </a:pPr>
              <a:t>80</a:t>
            </a:fld>
            <a:endParaRPr lang="en-GB" altLang="en-US"/>
          </a:p>
        </p:txBody>
      </p:sp>
    </p:spTree>
    <p:extLst>
      <p:ext uri="{BB962C8B-B14F-4D97-AF65-F5344CB8AC3E}">
        <p14:creationId xmlns:p14="http://schemas.microsoft.com/office/powerpoint/2010/main" val="20399723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90872" y="1377925"/>
            <a:ext cx="8229600" cy="1143000"/>
          </a:xfrm>
        </p:spPr>
        <p:txBody>
          <a:bodyPr/>
          <a:lstStyle/>
          <a:p>
            <a:r>
              <a:rPr lang="en-US" b="1" dirty="0">
                <a:solidFill>
                  <a:schemeClr val="accent2"/>
                </a:solidFill>
              </a:rPr>
              <a:t>Common types of industry noise</a:t>
            </a:r>
            <a:r>
              <a:rPr lang="en-US" sz="4000" b="1" dirty="0">
                <a:solidFill>
                  <a:schemeClr val="accent2"/>
                </a:solidFill>
              </a:rPr>
              <a:t> </a:t>
            </a:r>
            <a:br>
              <a:rPr lang="en-US" sz="4000" b="1" dirty="0">
                <a:solidFill>
                  <a:schemeClr val="accent2"/>
                </a:solidFill>
              </a:rPr>
            </a:br>
            <a:br>
              <a:rPr lang="en-US" sz="4000" b="1" dirty="0">
                <a:solidFill>
                  <a:schemeClr val="accent2"/>
                </a:solidFill>
              </a:rPr>
            </a:br>
            <a:endParaRPr lang="en-US" sz="2800"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4481801C-DD3F-8349-9B94-69269CCB5A64}"/>
              </a:ext>
            </a:extLst>
          </p:cNvPr>
          <p:cNvSpPr/>
          <p:nvPr/>
        </p:nvSpPr>
        <p:spPr>
          <a:xfrm>
            <a:off x="936104" y="2460366"/>
            <a:ext cx="7740352" cy="3139321"/>
          </a:xfrm>
          <a:prstGeom prst="rect">
            <a:avLst/>
          </a:prstGeom>
        </p:spPr>
        <p:txBody>
          <a:bodyPr wrap="square">
            <a:spAutoFit/>
          </a:bodyPr>
          <a:lstStyle/>
          <a:p>
            <a:pPr marL="285750" indent="-285750">
              <a:buFont typeface="Arial" panose="020B0604020202020204" pitchFamily="34" charset="0"/>
              <a:buChar char="•"/>
            </a:pPr>
            <a:r>
              <a:rPr lang="en-US" dirty="0"/>
              <a:t>Occasionally, documents are replicated and some document could be assigned conflicting labels.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example, a single document could describe several entities, such as multiple participants in a car accident with document labels derived from their associated medical billing codes.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difference between a subset of the document labels could vary. Some labels could be close to interchangeable because of various business reasons, while others are clearly separated. </a:t>
            </a:r>
          </a:p>
          <a:p>
            <a:endParaRPr lang="en-US" dirty="0"/>
          </a:p>
        </p:txBody>
      </p:sp>
      <p:sp>
        <p:nvSpPr>
          <p:cNvPr id="4" name="Slide Number Placeholder 3">
            <a:extLst>
              <a:ext uri="{FF2B5EF4-FFF2-40B4-BE49-F238E27FC236}">
                <a16:creationId xmlns:a16="http://schemas.microsoft.com/office/drawing/2014/main" id="{0EAFB697-D804-2243-9AF5-46CBCBC9B615}"/>
              </a:ext>
            </a:extLst>
          </p:cNvPr>
          <p:cNvSpPr>
            <a:spLocks noGrp="1"/>
          </p:cNvSpPr>
          <p:nvPr>
            <p:ph type="sldNum" sz="quarter" idx="12"/>
          </p:nvPr>
        </p:nvSpPr>
        <p:spPr/>
        <p:txBody>
          <a:bodyPr/>
          <a:lstStyle/>
          <a:p>
            <a:pPr>
              <a:defRPr/>
            </a:pPr>
            <a:fld id="{740F825C-949B-974C-AB99-C3CE0C97A40B}" type="slidenum">
              <a:rPr lang="en-GB" altLang="en-US" smtClean="0"/>
              <a:pPr>
                <a:defRPr/>
              </a:pPr>
              <a:t>81</a:t>
            </a:fld>
            <a:endParaRPr lang="en-GB" altLang="en-US"/>
          </a:p>
        </p:txBody>
      </p:sp>
    </p:spTree>
    <p:extLst>
      <p:ext uri="{BB962C8B-B14F-4D97-AF65-F5344CB8AC3E}">
        <p14:creationId xmlns:p14="http://schemas.microsoft.com/office/powerpoint/2010/main" val="28957734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90872" y="1377925"/>
            <a:ext cx="8229600" cy="1143000"/>
          </a:xfrm>
        </p:spPr>
        <p:txBody>
          <a:bodyPr/>
          <a:lstStyle/>
          <a:p>
            <a:r>
              <a:rPr lang="en-US" b="1" dirty="0">
                <a:solidFill>
                  <a:schemeClr val="accent2"/>
                </a:solidFill>
              </a:rPr>
              <a:t>Common types of industry noise</a:t>
            </a:r>
            <a:r>
              <a:rPr lang="en-US" sz="4000" b="1" dirty="0">
                <a:solidFill>
                  <a:schemeClr val="accent2"/>
                </a:solidFill>
              </a:rPr>
              <a:t> </a:t>
            </a:r>
            <a:br>
              <a:rPr lang="en-US" sz="4000" b="1" dirty="0">
                <a:solidFill>
                  <a:schemeClr val="accent2"/>
                </a:solidFill>
              </a:rPr>
            </a:br>
            <a:br>
              <a:rPr lang="en-US" sz="4000" b="1" dirty="0">
                <a:solidFill>
                  <a:schemeClr val="accent2"/>
                </a:solidFill>
              </a:rPr>
            </a:br>
            <a:endParaRPr lang="en-US" sz="2800"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4481801C-DD3F-8349-9B94-69269CCB5A64}"/>
              </a:ext>
            </a:extLst>
          </p:cNvPr>
          <p:cNvSpPr/>
          <p:nvPr/>
        </p:nvSpPr>
        <p:spPr>
          <a:xfrm>
            <a:off x="936104" y="2460366"/>
            <a:ext cx="7617024" cy="3139321"/>
          </a:xfrm>
          <a:prstGeom prst="rect">
            <a:avLst/>
          </a:prstGeom>
        </p:spPr>
        <p:txBody>
          <a:bodyPr wrap="square">
            <a:spAutoFit/>
          </a:bodyPr>
          <a:lstStyle/>
          <a:p>
            <a:pPr marL="285750" indent="-285750">
              <a:buFont typeface="Arial" panose="020B0604020202020204" pitchFamily="34" charset="0"/>
              <a:buChar char="•"/>
            </a:pPr>
            <a:r>
              <a:rPr lang="en-US" dirty="0"/>
              <a:t>For some labels, label assignment can be clear-cut and objective, while for others, human labelers are left to make a subjective choice.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Some documents were truncated as an artifact of the export process.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information needed to assign correctly a label is missing from the text document, and instead the human labeler consulted a different source.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is a large amount of document text irrelevant to the labeling task at hand, an artifact of the business workflow and/or export process.</a:t>
            </a:r>
          </a:p>
        </p:txBody>
      </p:sp>
      <p:sp>
        <p:nvSpPr>
          <p:cNvPr id="4" name="Slide Number Placeholder 3">
            <a:extLst>
              <a:ext uri="{FF2B5EF4-FFF2-40B4-BE49-F238E27FC236}">
                <a16:creationId xmlns:a16="http://schemas.microsoft.com/office/drawing/2014/main" id="{7B3CA079-60F3-4D44-A426-0D8992C63AD4}"/>
              </a:ext>
            </a:extLst>
          </p:cNvPr>
          <p:cNvSpPr>
            <a:spLocks noGrp="1"/>
          </p:cNvSpPr>
          <p:nvPr>
            <p:ph type="sldNum" sz="quarter" idx="12"/>
          </p:nvPr>
        </p:nvSpPr>
        <p:spPr/>
        <p:txBody>
          <a:bodyPr/>
          <a:lstStyle/>
          <a:p>
            <a:pPr>
              <a:defRPr/>
            </a:pPr>
            <a:fld id="{740F825C-949B-974C-AB99-C3CE0C97A40B}" type="slidenum">
              <a:rPr lang="en-GB" altLang="en-US" smtClean="0"/>
              <a:pPr>
                <a:defRPr/>
              </a:pPr>
              <a:t>82</a:t>
            </a:fld>
            <a:endParaRPr lang="en-GB" altLang="en-US"/>
          </a:p>
        </p:txBody>
      </p:sp>
    </p:spTree>
    <p:extLst>
      <p:ext uri="{BB962C8B-B14F-4D97-AF65-F5344CB8AC3E}">
        <p14:creationId xmlns:p14="http://schemas.microsoft.com/office/powerpoint/2010/main" val="38051918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90872" y="636541"/>
            <a:ext cx="8229600" cy="1143000"/>
          </a:xfrm>
        </p:spPr>
        <p:txBody>
          <a:bodyPr/>
          <a:lstStyle/>
          <a:p>
            <a:r>
              <a:rPr lang="en-US" b="1" dirty="0">
                <a:solidFill>
                  <a:schemeClr val="accent2"/>
                </a:solidFill>
              </a:rPr>
              <a:t>Data Preprocessing/Cleaning: When to do what?</a:t>
            </a:r>
            <a:br>
              <a:rPr lang="en-US" sz="4000" b="1" dirty="0">
                <a:solidFill>
                  <a:schemeClr val="accent2"/>
                </a:solidFill>
              </a:rPr>
            </a:br>
            <a:endParaRPr lang="en-US" sz="2800"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4481801C-DD3F-8349-9B94-69269CCB5A64}"/>
              </a:ext>
            </a:extLst>
          </p:cNvPr>
          <p:cNvSpPr/>
          <p:nvPr/>
        </p:nvSpPr>
        <p:spPr>
          <a:xfrm>
            <a:off x="763488" y="2001916"/>
            <a:ext cx="7617024" cy="2585323"/>
          </a:xfrm>
          <a:prstGeom prst="rect">
            <a:avLst/>
          </a:prstGeom>
        </p:spPr>
        <p:txBody>
          <a:bodyPr wrap="square">
            <a:spAutoFit/>
          </a:bodyPr>
          <a:lstStyle/>
          <a:p>
            <a:pPr marL="285750" indent="-285750">
              <a:buFont typeface="Arial" panose="020B0604020202020204" pitchFamily="34" charset="0"/>
              <a:buChar char="•"/>
            </a:pPr>
            <a:r>
              <a:rPr lang="en-US" dirty="0"/>
              <a:t>Should you always transform to lower case?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necessarily. For entity recognition, capitalization is important! </a:t>
            </a:r>
          </a:p>
          <a:p>
            <a:endParaRPr lang="en-US" dirty="0"/>
          </a:p>
          <a:p>
            <a:endParaRPr lang="en-US" dirty="0"/>
          </a:p>
          <a:p>
            <a:r>
              <a:rPr lang="en-US" dirty="0"/>
              <a:t>Named Entity Recognition in </a:t>
            </a:r>
            <a:r>
              <a:rPr lang="en-US" dirty="0" err="1"/>
              <a:t>Tweets:An</a:t>
            </a:r>
            <a:r>
              <a:rPr lang="en-US" dirty="0"/>
              <a:t> Experimental Study</a:t>
            </a:r>
          </a:p>
          <a:p>
            <a:r>
              <a:rPr lang="en-US" dirty="0">
                <a:hlinkClick r:id="rId3"/>
              </a:rPr>
              <a:t>https://homes.cs.washington.edu/~mausam/papers/emnlp11.pdf</a:t>
            </a:r>
            <a:endParaRPr lang="en-US" dirty="0"/>
          </a:p>
          <a:p>
            <a:endParaRPr lang="en-US" dirty="0"/>
          </a:p>
          <a:p>
            <a:r>
              <a:rPr lang="en-US" dirty="0"/>
              <a:t> </a:t>
            </a:r>
          </a:p>
        </p:txBody>
      </p:sp>
      <p:sp>
        <p:nvSpPr>
          <p:cNvPr id="4" name="Slide Number Placeholder 3">
            <a:extLst>
              <a:ext uri="{FF2B5EF4-FFF2-40B4-BE49-F238E27FC236}">
                <a16:creationId xmlns:a16="http://schemas.microsoft.com/office/drawing/2014/main" id="{7B3CA079-60F3-4D44-A426-0D8992C63AD4}"/>
              </a:ext>
            </a:extLst>
          </p:cNvPr>
          <p:cNvSpPr>
            <a:spLocks noGrp="1"/>
          </p:cNvSpPr>
          <p:nvPr>
            <p:ph type="sldNum" sz="quarter" idx="12"/>
          </p:nvPr>
        </p:nvSpPr>
        <p:spPr/>
        <p:txBody>
          <a:bodyPr/>
          <a:lstStyle/>
          <a:p>
            <a:pPr>
              <a:defRPr/>
            </a:pPr>
            <a:fld id="{740F825C-949B-974C-AB99-C3CE0C97A40B}" type="slidenum">
              <a:rPr lang="en-GB" altLang="en-US" smtClean="0"/>
              <a:pPr>
                <a:defRPr/>
              </a:pPr>
              <a:t>83</a:t>
            </a:fld>
            <a:endParaRPr lang="en-GB" altLang="en-US"/>
          </a:p>
        </p:txBody>
      </p:sp>
      <p:pic>
        <p:nvPicPr>
          <p:cNvPr id="6" name="Picture 5">
            <a:extLst>
              <a:ext uri="{FF2B5EF4-FFF2-40B4-BE49-F238E27FC236}">
                <a16:creationId xmlns:a16="http://schemas.microsoft.com/office/drawing/2014/main" id="{20334250-2FD0-434E-86BA-20EF6030A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736" y="4352925"/>
            <a:ext cx="4521200" cy="1892300"/>
          </a:xfrm>
          <a:prstGeom prst="rect">
            <a:avLst/>
          </a:prstGeom>
        </p:spPr>
      </p:pic>
    </p:spTree>
    <p:extLst>
      <p:ext uri="{BB962C8B-B14F-4D97-AF65-F5344CB8AC3E}">
        <p14:creationId xmlns:p14="http://schemas.microsoft.com/office/powerpoint/2010/main" val="9976232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90872" y="636541"/>
            <a:ext cx="8229600" cy="1143000"/>
          </a:xfrm>
        </p:spPr>
        <p:txBody>
          <a:bodyPr/>
          <a:lstStyle/>
          <a:p>
            <a:r>
              <a:rPr lang="en-US" b="1" dirty="0">
                <a:solidFill>
                  <a:schemeClr val="accent2"/>
                </a:solidFill>
              </a:rPr>
              <a:t>Data Preprocessing/Cleaning: When to do what?</a:t>
            </a:r>
            <a:br>
              <a:rPr lang="en-US" sz="4000" b="1" dirty="0">
                <a:solidFill>
                  <a:schemeClr val="accent2"/>
                </a:solidFill>
              </a:rPr>
            </a:br>
            <a:endParaRPr lang="en-US" sz="2800"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4481801C-DD3F-8349-9B94-69269CCB5A64}"/>
              </a:ext>
            </a:extLst>
          </p:cNvPr>
          <p:cNvSpPr/>
          <p:nvPr/>
        </p:nvSpPr>
        <p:spPr>
          <a:xfrm>
            <a:off x="763488" y="2001916"/>
            <a:ext cx="7617024" cy="4524315"/>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Emoticons, which are made up of non-alphabets also play a role in sentiment analysis. “:), :(, -_-, :D, </a:t>
            </a:r>
            <a:r>
              <a:rPr lang="en-US" dirty="0" err="1"/>
              <a:t>xD</a:t>
            </a:r>
            <a:r>
              <a:rPr lang="en-US" dirty="0"/>
              <a:t>”, all these, when processed correctly, can help with a better sentiment analysis.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Even if you want to develop a system that may classify whether some phrase is sarcasm, or not sarcasm, such little details can be helpful.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applications like document search engines and document classification, where keywords are more important than general terms, removing </a:t>
            </a:r>
            <a:r>
              <a:rPr lang="en-US" dirty="0" err="1"/>
              <a:t>stopwords</a:t>
            </a:r>
            <a:r>
              <a:rPr lang="en-US" dirty="0"/>
              <a:t> can be a good idea.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there’s some application about, for instance, songs lyrics search, or search specific quotes, </a:t>
            </a:r>
            <a:r>
              <a:rPr lang="en-US" dirty="0" err="1"/>
              <a:t>stopwords</a:t>
            </a:r>
            <a:r>
              <a:rPr lang="en-US" dirty="0"/>
              <a:t> can be important. Consider some examples like “To be, or not not be”, “Look what you made me do” etc.</a:t>
            </a:r>
          </a:p>
          <a:p>
            <a:r>
              <a:rPr lang="en-US" dirty="0"/>
              <a:t> </a:t>
            </a:r>
          </a:p>
        </p:txBody>
      </p:sp>
      <p:sp>
        <p:nvSpPr>
          <p:cNvPr id="4" name="Slide Number Placeholder 3">
            <a:extLst>
              <a:ext uri="{FF2B5EF4-FFF2-40B4-BE49-F238E27FC236}">
                <a16:creationId xmlns:a16="http://schemas.microsoft.com/office/drawing/2014/main" id="{7B3CA079-60F3-4D44-A426-0D8992C63AD4}"/>
              </a:ext>
            </a:extLst>
          </p:cNvPr>
          <p:cNvSpPr>
            <a:spLocks noGrp="1"/>
          </p:cNvSpPr>
          <p:nvPr>
            <p:ph type="sldNum" sz="quarter" idx="12"/>
          </p:nvPr>
        </p:nvSpPr>
        <p:spPr/>
        <p:txBody>
          <a:bodyPr/>
          <a:lstStyle/>
          <a:p>
            <a:pPr>
              <a:defRPr/>
            </a:pPr>
            <a:fld id="{740F825C-949B-974C-AB99-C3CE0C97A40B}" type="slidenum">
              <a:rPr lang="en-GB" altLang="en-US" smtClean="0"/>
              <a:pPr>
                <a:defRPr/>
              </a:pPr>
              <a:t>84</a:t>
            </a:fld>
            <a:endParaRPr lang="en-GB" altLang="en-US"/>
          </a:p>
        </p:txBody>
      </p:sp>
    </p:spTree>
    <p:extLst>
      <p:ext uri="{BB962C8B-B14F-4D97-AF65-F5344CB8AC3E}">
        <p14:creationId xmlns:p14="http://schemas.microsoft.com/office/powerpoint/2010/main" val="26061174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90872" y="636541"/>
            <a:ext cx="8229600" cy="1143000"/>
          </a:xfrm>
        </p:spPr>
        <p:txBody>
          <a:bodyPr/>
          <a:lstStyle/>
          <a:p>
            <a:r>
              <a:rPr lang="en-US" b="1" dirty="0">
                <a:solidFill>
                  <a:schemeClr val="accent2"/>
                </a:solidFill>
              </a:rPr>
              <a:t>Data Preprocessing/Cleaning: When to do what?</a:t>
            </a:r>
            <a:br>
              <a:rPr lang="en-US" sz="4000" b="1" dirty="0">
                <a:solidFill>
                  <a:schemeClr val="accent2"/>
                </a:solidFill>
              </a:rPr>
            </a:br>
            <a:endParaRPr lang="en-US" sz="2800"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4481801C-DD3F-8349-9B94-69269CCB5A64}"/>
              </a:ext>
            </a:extLst>
          </p:cNvPr>
          <p:cNvSpPr/>
          <p:nvPr/>
        </p:nvSpPr>
        <p:spPr>
          <a:xfrm>
            <a:off x="763488" y="2001916"/>
            <a:ext cx="7617024" cy="3416320"/>
          </a:xfrm>
          <a:prstGeom prst="rect">
            <a:avLst/>
          </a:prstGeom>
        </p:spPr>
        <p:txBody>
          <a:bodyPr wrap="square">
            <a:spAutoFit/>
          </a:bodyPr>
          <a:lstStyle/>
          <a:p>
            <a:pPr marL="285750" indent="-285750">
              <a:buFont typeface="Arial" panose="020B0604020202020204" pitchFamily="34" charset="0"/>
              <a:buChar char="•"/>
            </a:pPr>
            <a:r>
              <a:rPr lang="en-US" dirty="0"/>
              <a:t>The process of stemming and lemmatization should be performed only when required, because affixes of words contain additional information, which can be utilized.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For example, “faster” and “fastest” have the same root, but their semantic meaning is different than each other.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 if your application only relates to the term only, as most search engines, and document clustering systems do, then stemming/lemmatization might be an option, but for the applications which need to consider some semantic analysis, stemming and lemmatization might be dropped.</a:t>
            </a:r>
          </a:p>
        </p:txBody>
      </p:sp>
      <p:sp>
        <p:nvSpPr>
          <p:cNvPr id="4" name="Slide Number Placeholder 3">
            <a:extLst>
              <a:ext uri="{FF2B5EF4-FFF2-40B4-BE49-F238E27FC236}">
                <a16:creationId xmlns:a16="http://schemas.microsoft.com/office/drawing/2014/main" id="{7B3CA079-60F3-4D44-A426-0D8992C63AD4}"/>
              </a:ext>
            </a:extLst>
          </p:cNvPr>
          <p:cNvSpPr>
            <a:spLocks noGrp="1"/>
          </p:cNvSpPr>
          <p:nvPr>
            <p:ph type="sldNum" sz="quarter" idx="12"/>
          </p:nvPr>
        </p:nvSpPr>
        <p:spPr/>
        <p:txBody>
          <a:bodyPr/>
          <a:lstStyle/>
          <a:p>
            <a:pPr>
              <a:defRPr/>
            </a:pPr>
            <a:fld id="{740F825C-949B-974C-AB99-C3CE0C97A40B}" type="slidenum">
              <a:rPr lang="en-GB" altLang="en-US" smtClean="0"/>
              <a:pPr>
                <a:defRPr/>
              </a:pPr>
              <a:t>85</a:t>
            </a:fld>
            <a:endParaRPr lang="en-GB" altLang="en-US"/>
          </a:p>
        </p:txBody>
      </p:sp>
    </p:spTree>
    <p:extLst>
      <p:ext uri="{BB962C8B-B14F-4D97-AF65-F5344CB8AC3E}">
        <p14:creationId xmlns:p14="http://schemas.microsoft.com/office/powerpoint/2010/main" val="3124054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90872" y="2636912"/>
            <a:ext cx="8229600" cy="1143000"/>
          </a:xfrm>
        </p:spPr>
        <p:txBody>
          <a:bodyPr/>
          <a:lstStyle/>
          <a:p>
            <a:r>
              <a:rPr lang="en-US" sz="4000" b="1" dirty="0">
                <a:solidFill>
                  <a:schemeClr val="accent2"/>
                </a:solidFill>
              </a:rPr>
              <a:t>Another Example of Data Cleaning using Python and Pandas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9DF2AD4B-8D2C-244B-847D-D5346DBCBEE0}"/>
              </a:ext>
            </a:extLst>
          </p:cNvPr>
          <p:cNvSpPr/>
          <p:nvPr/>
        </p:nvSpPr>
        <p:spPr>
          <a:xfrm>
            <a:off x="1115616" y="5517232"/>
            <a:ext cx="7272808" cy="646331"/>
          </a:xfrm>
          <a:prstGeom prst="rect">
            <a:avLst/>
          </a:prstGeom>
        </p:spPr>
        <p:txBody>
          <a:bodyPr wrap="square">
            <a:spAutoFit/>
          </a:bodyPr>
          <a:lstStyle/>
          <a:p>
            <a:r>
              <a:rPr lang="en-US" dirty="0"/>
              <a:t>https://</a:t>
            </a:r>
            <a:r>
              <a:rPr lang="en-US" dirty="0" err="1"/>
              <a:t>medium.com</a:t>
            </a:r>
            <a:r>
              <a:rPr lang="en-US" dirty="0"/>
              <a:t>/better-programming/data-cleaning-with-python-pandas-an-introduction-1cfd5cde6884</a:t>
            </a:r>
          </a:p>
        </p:txBody>
      </p:sp>
      <p:sp>
        <p:nvSpPr>
          <p:cNvPr id="4" name="Slide Number Placeholder 3">
            <a:extLst>
              <a:ext uri="{FF2B5EF4-FFF2-40B4-BE49-F238E27FC236}">
                <a16:creationId xmlns:a16="http://schemas.microsoft.com/office/drawing/2014/main" id="{1425A359-4073-DA42-B313-7AD1C9E4A2EC}"/>
              </a:ext>
            </a:extLst>
          </p:cNvPr>
          <p:cNvSpPr>
            <a:spLocks noGrp="1"/>
          </p:cNvSpPr>
          <p:nvPr>
            <p:ph type="sldNum" sz="quarter" idx="12"/>
          </p:nvPr>
        </p:nvSpPr>
        <p:spPr/>
        <p:txBody>
          <a:bodyPr/>
          <a:lstStyle/>
          <a:p>
            <a:pPr>
              <a:defRPr/>
            </a:pPr>
            <a:fld id="{740F825C-949B-974C-AB99-C3CE0C97A40B}" type="slidenum">
              <a:rPr lang="en-GB" altLang="en-US" smtClean="0"/>
              <a:pPr>
                <a:defRPr/>
              </a:pPr>
              <a:t>86</a:t>
            </a:fld>
            <a:endParaRPr lang="en-GB" altLang="en-US"/>
          </a:p>
        </p:txBody>
      </p:sp>
    </p:spTree>
    <p:extLst>
      <p:ext uri="{BB962C8B-B14F-4D97-AF65-F5344CB8AC3E}">
        <p14:creationId xmlns:p14="http://schemas.microsoft.com/office/powerpoint/2010/main" val="26204099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p:txBody>
          <a:bodyPr/>
          <a:lstStyle/>
          <a:p>
            <a:r>
              <a:rPr lang="en-US" b="1" dirty="0">
                <a:solidFill>
                  <a:schemeClr val="accent2"/>
                </a:solidFill>
              </a:rPr>
              <a:t>Data Cleaning using Python and Pandas</a:t>
            </a:r>
            <a:endParaRPr lang="en-US" dirty="0"/>
          </a:p>
        </p:txBody>
      </p:sp>
      <p:sp>
        <p:nvSpPr>
          <p:cNvPr id="4" name="Rectangle 3">
            <a:extLst>
              <a:ext uri="{FF2B5EF4-FFF2-40B4-BE49-F238E27FC236}">
                <a16:creationId xmlns:a16="http://schemas.microsoft.com/office/drawing/2014/main" id="{0697E436-7F3F-4345-8F6E-183E01769C79}"/>
              </a:ext>
            </a:extLst>
          </p:cNvPr>
          <p:cNvSpPr/>
          <p:nvPr/>
        </p:nvSpPr>
        <p:spPr>
          <a:xfrm>
            <a:off x="457200" y="1916833"/>
            <a:ext cx="8229600" cy="646331"/>
          </a:xfrm>
          <a:prstGeom prst="rect">
            <a:avLst/>
          </a:prstGeom>
        </p:spPr>
        <p:txBody>
          <a:bodyPr wrap="square">
            <a:spAutoFit/>
          </a:bodyPr>
          <a:lstStyle/>
          <a:p>
            <a:r>
              <a:rPr lang="en-US" dirty="0">
                <a:hlinkClick r:id="rId3"/>
              </a:rPr>
              <a:t>https://data.cityofnewyork.us/Housing-Development/DOB-Violations/3h2n-5cm9</a:t>
            </a:r>
            <a:endParaRPr lang="en-US" dirty="0"/>
          </a:p>
          <a:p>
            <a:endParaRPr lang="en-US" dirty="0"/>
          </a:p>
        </p:txBody>
      </p:sp>
      <p:sp>
        <p:nvSpPr>
          <p:cNvPr id="21" name="Rectangle 20">
            <a:extLst>
              <a:ext uri="{FF2B5EF4-FFF2-40B4-BE49-F238E27FC236}">
                <a16:creationId xmlns:a16="http://schemas.microsoft.com/office/drawing/2014/main" id="{1EC8A051-47DE-994A-AB6E-895872CE5E42}"/>
              </a:ext>
            </a:extLst>
          </p:cNvPr>
          <p:cNvSpPr/>
          <p:nvPr/>
        </p:nvSpPr>
        <p:spPr>
          <a:xfrm>
            <a:off x="467544" y="2909890"/>
            <a:ext cx="8003232" cy="646331"/>
          </a:xfrm>
          <a:prstGeom prst="rect">
            <a:avLst/>
          </a:prstGeom>
        </p:spPr>
        <p:txBody>
          <a:bodyPr wrap="square">
            <a:spAutoFit/>
          </a:bodyPr>
          <a:lstStyle/>
          <a:p>
            <a:r>
              <a:rPr lang="en-US" dirty="0">
                <a:solidFill>
                  <a:schemeClr val="bg2"/>
                </a:solidFill>
              </a:rPr>
              <a:t>endpoint = 'https://</a:t>
            </a:r>
            <a:r>
              <a:rPr lang="en-US" dirty="0" err="1">
                <a:solidFill>
                  <a:schemeClr val="bg2"/>
                </a:solidFill>
              </a:rPr>
              <a:t>data.cityofnewyork.us</a:t>
            </a:r>
            <a:r>
              <a:rPr lang="en-US" dirty="0">
                <a:solidFill>
                  <a:schemeClr val="bg2"/>
                </a:solidFill>
              </a:rPr>
              <a:t>/resource/3h2n-5cm9.json?$where=</a:t>
            </a:r>
            <a:r>
              <a:rPr lang="en-US" dirty="0" err="1">
                <a:solidFill>
                  <a:schemeClr val="bg2"/>
                </a:solidFill>
              </a:rPr>
              <a:t>starts_with</a:t>
            </a:r>
            <a:r>
              <a:rPr lang="en-US" dirty="0">
                <a:solidFill>
                  <a:schemeClr val="bg2"/>
                </a:solidFill>
              </a:rPr>
              <a:t>(issue_date,"2019")&amp;$limit=10000' </a:t>
            </a:r>
          </a:p>
        </p:txBody>
      </p:sp>
      <p:sp>
        <p:nvSpPr>
          <p:cNvPr id="25" name="Rectangle 24">
            <a:extLst>
              <a:ext uri="{FF2B5EF4-FFF2-40B4-BE49-F238E27FC236}">
                <a16:creationId xmlns:a16="http://schemas.microsoft.com/office/drawing/2014/main" id="{FF4A7725-DFA2-6B46-A8A8-7E284B40B550}"/>
              </a:ext>
            </a:extLst>
          </p:cNvPr>
          <p:cNvSpPr/>
          <p:nvPr/>
        </p:nvSpPr>
        <p:spPr>
          <a:xfrm>
            <a:off x="483409" y="3971671"/>
            <a:ext cx="4572000" cy="646331"/>
          </a:xfrm>
          <a:prstGeom prst="rect">
            <a:avLst/>
          </a:prstGeom>
        </p:spPr>
        <p:txBody>
          <a:bodyPr>
            <a:spAutoFit/>
          </a:bodyPr>
          <a:lstStyle/>
          <a:p>
            <a:r>
              <a:rPr lang="en-US" dirty="0">
                <a:solidFill>
                  <a:schemeClr val="bg2"/>
                </a:solidFill>
              </a:rPr>
              <a:t>headers={'X-App-Token': NYC_OPEN_DATA_API_KEY}</a:t>
            </a:r>
          </a:p>
        </p:txBody>
      </p:sp>
      <p:sp>
        <p:nvSpPr>
          <p:cNvPr id="26" name="Rectangle 25">
            <a:extLst>
              <a:ext uri="{FF2B5EF4-FFF2-40B4-BE49-F238E27FC236}">
                <a16:creationId xmlns:a16="http://schemas.microsoft.com/office/drawing/2014/main" id="{1FBFF416-EFE0-624E-8824-554A3EAF2394}"/>
              </a:ext>
            </a:extLst>
          </p:cNvPr>
          <p:cNvSpPr/>
          <p:nvPr/>
        </p:nvSpPr>
        <p:spPr>
          <a:xfrm>
            <a:off x="467544" y="5033452"/>
            <a:ext cx="6688075" cy="369332"/>
          </a:xfrm>
          <a:prstGeom prst="rect">
            <a:avLst/>
          </a:prstGeom>
        </p:spPr>
        <p:txBody>
          <a:bodyPr wrap="square">
            <a:spAutoFit/>
          </a:bodyPr>
          <a:lstStyle/>
          <a:p>
            <a:r>
              <a:rPr lang="en-US" dirty="0">
                <a:solidFill>
                  <a:schemeClr val="bg2"/>
                </a:solidFill>
              </a:rPr>
              <a:t>result = </a:t>
            </a:r>
            <a:r>
              <a:rPr lang="en-US" dirty="0" err="1">
                <a:solidFill>
                  <a:schemeClr val="bg2"/>
                </a:solidFill>
              </a:rPr>
              <a:t>requests.get</a:t>
            </a:r>
            <a:r>
              <a:rPr lang="en-US" dirty="0">
                <a:solidFill>
                  <a:schemeClr val="bg2"/>
                </a:solidFill>
              </a:rPr>
              <a:t>(endpoint, headers=headers) </a:t>
            </a:r>
          </a:p>
        </p:txBody>
      </p:sp>
      <p:sp>
        <p:nvSpPr>
          <p:cNvPr id="27" name="Rectangle 26">
            <a:extLst>
              <a:ext uri="{FF2B5EF4-FFF2-40B4-BE49-F238E27FC236}">
                <a16:creationId xmlns:a16="http://schemas.microsoft.com/office/drawing/2014/main" id="{6C3E439F-EEB1-D44D-B78C-F60BD31B6A74}"/>
              </a:ext>
            </a:extLst>
          </p:cNvPr>
          <p:cNvSpPr/>
          <p:nvPr/>
        </p:nvSpPr>
        <p:spPr>
          <a:xfrm>
            <a:off x="483409" y="5910567"/>
            <a:ext cx="3474028" cy="369332"/>
          </a:xfrm>
          <a:prstGeom prst="rect">
            <a:avLst/>
          </a:prstGeom>
        </p:spPr>
        <p:txBody>
          <a:bodyPr wrap="none">
            <a:spAutoFit/>
          </a:bodyPr>
          <a:lstStyle/>
          <a:p>
            <a:r>
              <a:rPr lang="en-US" dirty="0">
                <a:solidFill>
                  <a:schemeClr val="bg2"/>
                </a:solidFill>
              </a:rPr>
              <a:t>df = </a:t>
            </a:r>
            <a:r>
              <a:rPr lang="en-US" dirty="0" err="1">
                <a:solidFill>
                  <a:schemeClr val="bg2"/>
                </a:solidFill>
              </a:rPr>
              <a:t>pd.DataFrame</a:t>
            </a:r>
            <a:r>
              <a:rPr lang="en-US" dirty="0">
                <a:solidFill>
                  <a:schemeClr val="bg2"/>
                </a:solidFill>
              </a:rPr>
              <a:t>(</a:t>
            </a:r>
            <a:r>
              <a:rPr lang="en-US" dirty="0" err="1">
                <a:solidFill>
                  <a:schemeClr val="bg2"/>
                </a:solidFill>
              </a:rPr>
              <a:t>result.json</a:t>
            </a:r>
            <a:r>
              <a:rPr lang="en-US" dirty="0">
                <a:solidFill>
                  <a:schemeClr val="bg2"/>
                </a:solidFill>
              </a:rPr>
              <a:t>())</a:t>
            </a:r>
          </a:p>
        </p:txBody>
      </p:sp>
      <p:sp>
        <p:nvSpPr>
          <p:cNvPr id="2" name="Slide Number Placeholder 1">
            <a:extLst>
              <a:ext uri="{FF2B5EF4-FFF2-40B4-BE49-F238E27FC236}">
                <a16:creationId xmlns:a16="http://schemas.microsoft.com/office/drawing/2014/main" id="{EF593192-B09B-5D44-8B68-F856F1FDAEF2}"/>
              </a:ext>
            </a:extLst>
          </p:cNvPr>
          <p:cNvSpPr>
            <a:spLocks noGrp="1"/>
          </p:cNvSpPr>
          <p:nvPr>
            <p:ph type="sldNum" sz="quarter" idx="12"/>
          </p:nvPr>
        </p:nvSpPr>
        <p:spPr/>
        <p:txBody>
          <a:bodyPr/>
          <a:lstStyle/>
          <a:p>
            <a:pPr>
              <a:defRPr/>
            </a:pPr>
            <a:fld id="{740F825C-949B-974C-AB99-C3CE0C97A40B}" type="slidenum">
              <a:rPr lang="en-GB" altLang="en-US" smtClean="0"/>
              <a:pPr>
                <a:defRPr/>
              </a:pPr>
              <a:t>87</a:t>
            </a:fld>
            <a:endParaRPr lang="en-GB" altLang="en-US"/>
          </a:p>
        </p:txBody>
      </p:sp>
    </p:spTree>
    <p:extLst>
      <p:ext uri="{BB962C8B-B14F-4D97-AF65-F5344CB8AC3E}">
        <p14:creationId xmlns:p14="http://schemas.microsoft.com/office/powerpoint/2010/main" val="36453613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p:txBody>
          <a:bodyPr/>
          <a:lstStyle/>
          <a:p>
            <a:r>
              <a:rPr lang="en-US" b="1" dirty="0">
                <a:solidFill>
                  <a:schemeClr val="accent2"/>
                </a:solidFill>
              </a:rPr>
              <a:t>Data Cleaning using Python and Pandas</a:t>
            </a:r>
            <a:endParaRPr lang="en-US" dirty="0"/>
          </a:p>
        </p:txBody>
      </p:sp>
      <p:sp>
        <p:nvSpPr>
          <p:cNvPr id="2" name="Rectangle 1">
            <a:extLst>
              <a:ext uri="{FF2B5EF4-FFF2-40B4-BE49-F238E27FC236}">
                <a16:creationId xmlns:a16="http://schemas.microsoft.com/office/drawing/2014/main" id="{EF232459-CE83-034A-8FAE-664E2012C636}"/>
              </a:ext>
            </a:extLst>
          </p:cNvPr>
          <p:cNvSpPr/>
          <p:nvPr/>
        </p:nvSpPr>
        <p:spPr>
          <a:xfrm>
            <a:off x="683568" y="1874311"/>
            <a:ext cx="8136904" cy="646331"/>
          </a:xfrm>
          <a:prstGeom prst="rect">
            <a:avLst/>
          </a:prstGeom>
        </p:spPr>
        <p:txBody>
          <a:bodyPr wrap="square">
            <a:spAutoFit/>
          </a:bodyPr>
          <a:lstStyle/>
          <a:p>
            <a:r>
              <a:rPr lang="en-US" dirty="0"/>
              <a:t>https://</a:t>
            </a:r>
            <a:r>
              <a:rPr lang="en-US" dirty="0" err="1"/>
              <a:t>data.cityofnewyork.us</a:t>
            </a:r>
            <a:r>
              <a:rPr lang="en-US" dirty="0"/>
              <a:t>/Housing-Development/DOB-Violations/3h2n-5cm9</a:t>
            </a:r>
          </a:p>
        </p:txBody>
      </p:sp>
      <p:pic>
        <p:nvPicPr>
          <p:cNvPr id="6" name="Picture 5" descr="Table&#10;&#10;Description automatically generated">
            <a:extLst>
              <a:ext uri="{FF2B5EF4-FFF2-40B4-BE49-F238E27FC236}">
                <a16:creationId xmlns:a16="http://schemas.microsoft.com/office/drawing/2014/main" id="{5E7411AB-4EB7-2A43-AE94-659E91F34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394" y="3198154"/>
            <a:ext cx="7740352" cy="2278410"/>
          </a:xfrm>
          <a:prstGeom prst="rect">
            <a:avLst/>
          </a:prstGeom>
        </p:spPr>
      </p:pic>
      <p:sp>
        <p:nvSpPr>
          <p:cNvPr id="4" name="Slide Number Placeholder 3">
            <a:extLst>
              <a:ext uri="{FF2B5EF4-FFF2-40B4-BE49-F238E27FC236}">
                <a16:creationId xmlns:a16="http://schemas.microsoft.com/office/drawing/2014/main" id="{42E9EB92-B683-4643-A1C7-022FB02A0556}"/>
              </a:ext>
            </a:extLst>
          </p:cNvPr>
          <p:cNvSpPr>
            <a:spLocks noGrp="1"/>
          </p:cNvSpPr>
          <p:nvPr>
            <p:ph type="sldNum" sz="quarter" idx="12"/>
          </p:nvPr>
        </p:nvSpPr>
        <p:spPr/>
        <p:txBody>
          <a:bodyPr/>
          <a:lstStyle/>
          <a:p>
            <a:pPr>
              <a:defRPr/>
            </a:pPr>
            <a:fld id="{740F825C-949B-974C-AB99-C3CE0C97A40B}" type="slidenum">
              <a:rPr lang="en-GB" altLang="en-US" smtClean="0"/>
              <a:pPr>
                <a:defRPr/>
              </a:pPr>
              <a:t>88</a:t>
            </a:fld>
            <a:endParaRPr lang="en-GB" altLang="en-US"/>
          </a:p>
        </p:txBody>
      </p:sp>
    </p:spTree>
    <p:extLst>
      <p:ext uri="{BB962C8B-B14F-4D97-AF65-F5344CB8AC3E}">
        <p14:creationId xmlns:p14="http://schemas.microsoft.com/office/powerpoint/2010/main" val="13808674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p:txBody>
          <a:bodyPr/>
          <a:lstStyle/>
          <a:p>
            <a:r>
              <a:rPr lang="en-US" b="1" dirty="0">
                <a:solidFill>
                  <a:schemeClr val="accent2"/>
                </a:solidFill>
              </a:rPr>
              <a:t>Data Cleaning using Python and Pandas</a:t>
            </a:r>
            <a:endParaRPr lang="en-US" dirty="0"/>
          </a:p>
        </p:txBody>
      </p:sp>
      <p:pic>
        <p:nvPicPr>
          <p:cNvPr id="5" name="Picture 4" descr="Text&#10;&#10;Description automatically generated">
            <a:extLst>
              <a:ext uri="{FF2B5EF4-FFF2-40B4-BE49-F238E27FC236}">
                <a16:creationId xmlns:a16="http://schemas.microsoft.com/office/drawing/2014/main" id="{3A27E895-0120-A643-BFBA-BB77B21E5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35526"/>
            <a:ext cx="3657600" cy="939800"/>
          </a:xfrm>
          <a:prstGeom prst="rect">
            <a:avLst/>
          </a:prstGeom>
        </p:spPr>
      </p:pic>
      <p:pic>
        <p:nvPicPr>
          <p:cNvPr id="8" name="Picture 7" descr="Text&#10;&#10;Description automatically generated">
            <a:extLst>
              <a:ext uri="{FF2B5EF4-FFF2-40B4-BE49-F238E27FC236}">
                <a16:creationId xmlns:a16="http://schemas.microsoft.com/office/drawing/2014/main" id="{70B7AE9B-60A7-9844-9918-8B46D7154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412232"/>
            <a:ext cx="5364460" cy="2821116"/>
          </a:xfrm>
          <a:prstGeom prst="rect">
            <a:avLst/>
          </a:prstGeom>
        </p:spPr>
      </p:pic>
      <p:sp>
        <p:nvSpPr>
          <p:cNvPr id="2" name="Slide Number Placeholder 1">
            <a:extLst>
              <a:ext uri="{FF2B5EF4-FFF2-40B4-BE49-F238E27FC236}">
                <a16:creationId xmlns:a16="http://schemas.microsoft.com/office/drawing/2014/main" id="{C4B9C22D-CB88-964A-AEA5-BD2965150C82}"/>
              </a:ext>
            </a:extLst>
          </p:cNvPr>
          <p:cNvSpPr>
            <a:spLocks noGrp="1"/>
          </p:cNvSpPr>
          <p:nvPr>
            <p:ph type="sldNum" sz="quarter" idx="12"/>
          </p:nvPr>
        </p:nvSpPr>
        <p:spPr/>
        <p:txBody>
          <a:bodyPr/>
          <a:lstStyle/>
          <a:p>
            <a:pPr>
              <a:defRPr/>
            </a:pPr>
            <a:fld id="{740F825C-949B-974C-AB99-C3CE0C97A40B}" type="slidenum">
              <a:rPr lang="en-GB" altLang="en-US" smtClean="0"/>
              <a:pPr>
                <a:defRPr/>
              </a:pPr>
              <a:t>89</a:t>
            </a:fld>
            <a:endParaRPr lang="en-GB" altLang="en-US"/>
          </a:p>
        </p:txBody>
      </p:sp>
    </p:spTree>
    <p:extLst>
      <p:ext uri="{BB962C8B-B14F-4D97-AF65-F5344CB8AC3E}">
        <p14:creationId xmlns:p14="http://schemas.microsoft.com/office/powerpoint/2010/main" val="1875586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55"/>
          <p:cNvSpPr txBox="1">
            <a:spLocks noGrp="1"/>
          </p:cNvSpPr>
          <p:nvPr>
            <p:ph type="title"/>
          </p:nvPr>
        </p:nvSpPr>
        <p:spPr>
          <a:xfrm>
            <a:off x="323528" y="4462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b="1">
                <a:solidFill>
                  <a:schemeClr val="accent2"/>
                </a:solidFill>
              </a:rPr>
              <a:t>Removing URLs, Hashtags, Styles</a:t>
            </a:r>
            <a:endParaRPr sz="4000" b="1">
              <a:solidFill>
                <a:schemeClr val="accent2"/>
              </a:solidFill>
            </a:endParaRPr>
          </a:p>
        </p:txBody>
      </p:sp>
      <p:sp>
        <p:nvSpPr>
          <p:cNvPr id="629" name="Google Shape;629;p55"/>
          <p:cNvSpPr/>
          <p:nvPr/>
        </p:nvSpPr>
        <p:spPr>
          <a:xfrm>
            <a:off x="302840" y="1054477"/>
            <a:ext cx="851763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630" name="Google Shape;630;p5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228600" algn="l" rtl="0">
              <a:spcBef>
                <a:spcPts val="0"/>
              </a:spcBef>
              <a:spcAft>
                <a:spcPts val="0"/>
              </a:spcAft>
              <a:buClr>
                <a:schemeClr val="dk1"/>
              </a:buClr>
              <a:buSzPts val="1800"/>
              <a:buFont typeface="Arial"/>
              <a:buNone/>
            </a:pPr>
            <a:endParaRPr sz="1800"/>
          </a:p>
          <a:p>
            <a:pPr marL="342900" lvl="0" indent="-228600" algn="l" rtl="0">
              <a:spcBef>
                <a:spcPts val="360"/>
              </a:spcBef>
              <a:spcAft>
                <a:spcPts val="0"/>
              </a:spcAft>
              <a:buClr>
                <a:schemeClr val="dk1"/>
              </a:buClr>
              <a:buSzPts val="1800"/>
              <a:buFont typeface="Arial"/>
              <a:buNone/>
            </a:pPr>
            <a:endParaRPr sz="1800"/>
          </a:p>
        </p:txBody>
      </p:sp>
      <p:sp>
        <p:nvSpPr>
          <p:cNvPr id="631" name="Google Shape;631;p55"/>
          <p:cNvSpPr/>
          <p:nvPr/>
        </p:nvSpPr>
        <p:spPr>
          <a:xfrm>
            <a:off x="755576" y="1377642"/>
            <a:ext cx="6984776" cy="59093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Removing URLs,</a:t>
            </a:r>
            <a:r>
              <a:rPr lang="en-US" sz="1800">
                <a:solidFill>
                  <a:schemeClr val="dk1"/>
                </a:solidFill>
                <a:latin typeface="Arial"/>
                <a:ea typeface="Arial"/>
                <a:cs typeface="Arial"/>
                <a:sym typeface="Arial"/>
              </a:rPr>
              <a:t> </a:t>
            </a:r>
            <a:r>
              <a:rPr lang="en-US" sz="1800" b="1">
                <a:solidFill>
                  <a:schemeClr val="dk1"/>
                </a:solidFill>
                <a:latin typeface="Arial"/>
                <a:ea typeface="Arial"/>
                <a:cs typeface="Arial"/>
                <a:sym typeface="Arial"/>
              </a:rPr>
              <a:t>Hashtags and Styles</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lt2"/>
                </a:solidFill>
                <a:latin typeface="Arial"/>
                <a:ea typeface="Arial"/>
                <a:cs typeface="Arial"/>
                <a:sym typeface="Arial"/>
              </a:rPr>
              <a:t>#library for regular expressions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import re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lt2"/>
                </a:solidFill>
                <a:latin typeface="Arial"/>
                <a:ea typeface="Arial"/>
                <a:cs typeface="Arial"/>
                <a:sym typeface="Arial"/>
              </a:rPr>
              <a:t># remove hyperlinks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tweet = re.sub(r'https?:\/\/.\S+', "", tweet)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lt2"/>
                </a:solidFill>
                <a:latin typeface="Arial"/>
                <a:ea typeface="Arial"/>
                <a:cs typeface="Arial"/>
                <a:sym typeface="Arial"/>
              </a:rPr>
              <a:t># remove hashtags </a:t>
            </a:r>
            <a:endParaRPr/>
          </a:p>
          <a:p>
            <a:pPr marL="0" marR="0" lvl="0" indent="0" algn="l" rtl="0">
              <a:spcBef>
                <a:spcPts val="0"/>
              </a:spcBef>
              <a:spcAft>
                <a:spcPts val="0"/>
              </a:spcAft>
              <a:buNone/>
            </a:pPr>
            <a:r>
              <a:rPr lang="en-US" sz="1800">
                <a:solidFill>
                  <a:schemeClr val="lt2"/>
                </a:solidFill>
                <a:latin typeface="Arial"/>
                <a:ea typeface="Arial"/>
                <a:cs typeface="Arial"/>
                <a:sym typeface="Arial"/>
              </a:rPr>
              <a:t># only removing the hash # sign from the word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tweet = re.sub(r'#', '', tweet)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lt2"/>
                </a:solidFill>
                <a:latin typeface="Arial"/>
                <a:ea typeface="Arial"/>
                <a:cs typeface="Arial"/>
                <a:sym typeface="Arial"/>
              </a:rPr>
              <a:t># remove old style retweet text "RT"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tweet = re.sub(r'^RT[\s]+', '', tweet)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print("After removing Hashtags,URLs and Styles the tweet is:-\n{}".format(tweet))</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2" name="Google Shape;632;p5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p:txBody>
          <a:bodyPr/>
          <a:lstStyle/>
          <a:p>
            <a:r>
              <a:rPr lang="en-US" b="1" dirty="0">
                <a:solidFill>
                  <a:schemeClr val="accent2"/>
                </a:solidFill>
              </a:rPr>
              <a:t>Data Cleaning using Python and Pandas</a:t>
            </a:r>
            <a:endParaRPr lang="en-US" dirty="0"/>
          </a:p>
        </p:txBody>
      </p:sp>
      <p:pic>
        <p:nvPicPr>
          <p:cNvPr id="4" name="Picture 3">
            <a:extLst>
              <a:ext uri="{FF2B5EF4-FFF2-40B4-BE49-F238E27FC236}">
                <a16:creationId xmlns:a16="http://schemas.microsoft.com/office/drawing/2014/main" id="{CE45499E-4081-7642-9631-CB11F9E54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50" y="2070100"/>
            <a:ext cx="7861300" cy="2717800"/>
          </a:xfrm>
          <a:prstGeom prst="rect">
            <a:avLst/>
          </a:prstGeom>
        </p:spPr>
      </p:pic>
      <p:sp>
        <p:nvSpPr>
          <p:cNvPr id="2" name="Slide Number Placeholder 1">
            <a:extLst>
              <a:ext uri="{FF2B5EF4-FFF2-40B4-BE49-F238E27FC236}">
                <a16:creationId xmlns:a16="http://schemas.microsoft.com/office/drawing/2014/main" id="{33110FE5-E22D-354B-BFFE-7513A5202A81}"/>
              </a:ext>
            </a:extLst>
          </p:cNvPr>
          <p:cNvSpPr>
            <a:spLocks noGrp="1"/>
          </p:cNvSpPr>
          <p:nvPr>
            <p:ph type="sldNum" sz="quarter" idx="12"/>
          </p:nvPr>
        </p:nvSpPr>
        <p:spPr/>
        <p:txBody>
          <a:bodyPr/>
          <a:lstStyle/>
          <a:p>
            <a:pPr>
              <a:defRPr/>
            </a:pPr>
            <a:fld id="{740F825C-949B-974C-AB99-C3CE0C97A40B}" type="slidenum">
              <a:rPr lang="en-GB" altLang="en-US" smtClean="0"/>
              <a:pPr>
                <a:defRPr/>
              </a:pPr>
              <a:t>90</a:t>
            </a:fld>
            <a:endParaRPr lang="en-GB" altLang="en-US"/>
          </a:p>
        </p:txBody>
      </p:sp>
    </p:spTree>
    <p:extLst>
      <p:ext uri="{BB962C8B-B14F-4D97-AF65-F5344CB8AC3E}">
        <p14:creationId xmlns:p14="http://schemas.microsoft.com/office/powerpoint/2010/main" val="30604821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p:txBody>
          <a:bodyPr/>
          <a:lstStyle/>
          <a:p>
            <a:r>
              <a:rPr lang="en-US" b="1" dirty="0">
                <a:solidFill>
                  <a:schemeClr val="accent2"/>
                </a:solidFill>
              </a:rPr>
              <a:t>Missing/Null Values</a:t>
            </a:r>
          </a:p>
        </p:txBody>
      </p:sp>
      <p:pic>
        <p:nvPicPr>
          <p:cNvPr id="5" name="Picture 4" descr="A picture containing table&#10;&#10;Description automatically generated">
            <a:extLst>
              <a:ext uri="{FF2B5EF4-FFF2-40B4-BE49-F238E27FC236}">
                <a16:creationId xmlns:a16="http://schemas.microsoft.com/office/drawing/2014/main" id="{DA70A45E-6D2E-2E4A-A3FA-317C6AA37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1916832"/>
            <a:ext cx="3558902" cy="4167526"/>
          </a:xfrm>
          <a:prstGeom prst="rect">
            <a:avLst/>
          </a:prstGeom>
        </p:spPr>
      </p:pic>
      <p:sp>
        <p:nvSpPr>
          <p:cNvPr id="2" name="Slide Number Placeholder 1">
            <a:extLst>
              <a:ext uri="{FF2B5EF4-FFF2-40B4-BE49-F238E27FC236}">
                <a16:creationId xmlns:a16="http://schemas.microsoft.com/office/drawing/2014/main" id="{1D635813-0F55-7240-B4DE-B5C8F64ACB32}"/>
              </a:ext>
            </a:extLst>
          </p:cNvPr>
          <p:cNvSpPr>
            <a:spLocks noGrp="1"/>
          </p:cNvSpPr>
          <p:nvPr>
            <p:ph type="sldNum" sz="quarter" idx="12"/>
          </p:nvPr>
        </p:nvSpPr>
        <p:spPr/>
        <p:txBody>
          <a:bodyPr/>
          <a:lstStyle/>
          <a:p>
            <a:pPr>
              <a:defRPr/>
            </a:pPr>
            <a:fld id="{740F825C-949B-974C-AB99-C3CE0C97A40B}" type="slidenum">
              <a:rPr lang="en-GB" altLang="en-US" smtClean="0"/>
              <a:pPr>
                <a:defRPr/>
              </a:pPr>
              <a:t>91</a:t>
            </a:fld>
            <a:endParaRPr lang="en-GB" altLang="en-US"/>
          </a:p>
        </p:txBody>
      </p:sp>
    </p:spTree>
    <p:extLst>
      <p:ext uri="{BB962C8B-B14F-4D97-AF65-F5344CB8AC3E}">
        <p14:creationId xmlns:p14="http://schemas.microsoft.com/office/powerpoint/2010/main" val="21397262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p:txBody>
          <a:bodyPr/>
          <a:lstStyle/>
          <a:p>
            <a:r>
              <a:rPr lang="en-US" b="1" dirty="0">
                <a:solidFill>
                  <a:schemeClr val="accent2"/>
                </a:solidFill>
              </a:rPr>
              <a:t>Dropping Irrelevant Columns</a:t>
            </a:r>
          </a:p>
        </p:txBody>
      </p:sp>
      <p:pic>
        <p:nvPicPr>
          <p:cNvPr id="7" name="Picture 6" descr="Text&#10;&#10;Description automatically generated">
            <a:extLst>
              <a:ext uri="{FF2B5EF4-FFF2-40B4-BE49-F238E27FC236}">
                <a16:creationId xmlns:a16="http://schemas.microsoft.com/office/drawing/2014/main" id="{29B00B84-252B-EF47-AC50-289664771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1" y="2224522"/>
            <a:ext cx="6870700" cy="1206500"/>
          </a:xfrm>
          <a:prstGeom prst="rect">
            <a:avLst/>
          </a:prstGeom>
        </p:spPr>
      </p:pic>
      <p:sp>
        <p:nvSpPr>
          <p:cNvPr id="8" name="Rectangle 7">
            <a:extLst>
              <a:ext uri="{FF2B5EF4-FFF2-40B4-BE49-F238E27FC236}">
                <a16:creationId xmlns:a16="http://schemas.microsoft.com/office/drawing/2014/main" id="{AA280AF9-84DD-DE4A-9607-1AA46A5AADC0}"/>
              </a:ext>
            </a:extLst>
          </p:cNvPr>
          <p:cNvSpPr/>
          <p:nvPr/>
        </p:nvSpPr>
        <p:spPr>
          <a:xfrm>
            <a:off x="560149" y="1457280"/>
            <a:ext cx="6870700" cy="646331"/>
          </a:xfrm>
          <a:prstGeom prst="rect">
            <a:avLst/>
          </a:prstGeom>
        </p:spPr>
        <p:txBody>
          <a:bodyPr wrap="square">
            <a:spAutoFit/>
          </a:bodyPr>
          <a:lstStyle/>
          <a:p>
            <a:r>
              <a:rPr lang="en-US" dirty="0"/>
              <a:t>Make a list of the columns you want to delete and then pass it to </a:t>
            </a:r>
            <a:r>
              <a:rPr lang="en-US" dirty="0" err="1"/>
              <a:t>df.drop</a:t>
            </a:r>
            <a:r>
              <a:rPr lang="en-US" dirty="0"/>
              <a:t>().</a:t>
            </a:r>
          </a:p>
        </p:txBody>
      </p:sp>
      <p:sp>
        <p:nvSpPr>
          <p:cNvPr id="9" name="Rectangle 8">
            <a:extLst>
              <a:ext uri="{FF2B5EF4-FFF2-40B4-BE49-F238E27FC236}">
                <a16:creationId xmlns:a16="http://schemas.microsoft.com/office/drawing/2014/main" id="{D77A431A-F428-0245-BF75-47FD2F15670B}"/>
              </a:ext>
            </a:extLst>
          </p:cNvPr>
          <p:cNvSpPr/>
          <p:nvPr/>
        </p:nvSpPr>
        <p:spPr>
          <a:xfrm>
            <a:off x="582757" y="3789040"/>
            <a:ext cx="8237715" cy="646331"/>
          </a:xfrm>
          <a:prstGeom prst="rect">
            <a:avLst/>
          </a:prstGeom>
        </p:spPr>
        <p:txBody>
          <a:bodyPr wrap="square">
            <a:spAutoFit/>
          </a:bodyPr>
          <a:lstStyle/>
          <a:p>
            <a:r>
              <a:rPr lang="en-US" dirty="0"/>
              <a:t>In pandas, axis 0 represents rows and axis 1 represents columns, </a:t>
            </a:r>
          </a:p>
          <a:p>
            <a:r>
              <a:rPr lang="en-US" dirty="0"/>
              <a:t>so here axis=1 means you are deleting columns.</a:t>
            </a:r>
          </a:p>
        </p:txBody>
      </p:sp>
      <p:pic>
        <p:nvPicPr>
          <p:cNvPr id="11" name="Picture 10" descr="Text&#10;&#10;Description automatically generated">
            <a:extLst>
              <a:ext uri="{FF2B5EF4-FFF2-40B4-BE49-F238E27FC236}">
                <a16:creationId xmlns:a16="http://schemas.microsoft.com/office/drawing/2014/main" id="{38C974D3-F57E-D940-9C46-8BB7A5909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659" y="4793389"/>
            <a:ext cx="6807200" cy="1562100"/>
          </a:xfrm>
          <a:prstGeom prst="rect">
            <a:avLst/>
          </a:prstGeom>
        </p:spPr>
      </p:pic>
      <p:sp>
        <p:nvSpPr>
          <p:cNvPr id="2" name="Slide Number Placeholder 1">
            <a:extLst>
              <a:ext uri="{FF2B5EF4-FFF2-40B4-BE49-F238E27FC236}">
                <a16:creationId xmlns:a16="http://schemas.microsoft.com/office/drawing/2014/main" id="{97CCB921-EA17-7441-964B-54A1E3EF7C11}"/>
              </a:ext>
            </a:extLst>
          </p:cNvPr>
          <p:cNvSpPr>
            <a:spLocks noGrp="1"/>
          </p:cNvSpPr>
          <p:nvPr>
            <p:ph type="sldNum" sz="quarter" idx="12"/>
          </p:nvPr>
        </p:nvSpPr>
        <p:spPr/>
        <p:txBody>
          <a:bodyPr/>
          <a:lstStyle/>
          <a:p>
            <a:pPr>
              <a:defRPr/>
            </a:pPr>
            <a:fld id="{740F825C-949B-974C-AB99-C3CE0C97A40B}" type="slidenum">
              <a:rPr lang="en-GB" altLang="en-US" smtClean="0"/>
              <a:pPr>
                <a:defRPr/>
              </a:pPr>
              <a:t>92</a:t>
            </a:fld>
            <a:endParaRPr lang="en-GB" altLang="en-US"/>
          </a:p>
        </p:txBody>
      </p:sp>
    </p:spTree>
    <p:extLst>
      <p:ext uri="{BB962C8B-B14F-4D97-AF65-F5344CB8AC3E}">
        <p14:creationId xmlns:p14="http://schemas.microsoft.com/office/powerpoint/2010/main" val="14407975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p:txBody>
          <a:bodyPr/>
          <a:lstStyle/>
          <a:p>
            <a:r>
              <a:rPr lang="en-US" b="1" dirty="0">
                <a:solidFill>
                  <a:schemeClr val="accent2"/>
                </a:solidFill>
              </a:rPr>
              <a:t>Descriptive Statistics </a:t>
            </a:r>
          </a:p>
        </p:txBody>
      </p:sp>
      <p:pic>
        <p:nvPicPr>
          <p:cNvPr id="4" name="Picture 3" descr="A picture containing text&#10;&#10;Description automatically generated">
            <a:extLst>
              <a:ext uri="{FF2B5EF4-FFF2-40B4-BE49-F238E27FC236}">
                <a16:creationId xmlns:a16="http://schemas.microsoft.com/office/drawing/2014/main" id="{C62E3656-65CE-1249-9A44-03440C3B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450" y="1746250"/>
            <a:ext cx="6769100" cy="3365500"/>
          </a:xfrm>
          <a:prstGeom prst="rect">
            <a:avLst/>
          </a:prstGeom>
        </p:spPr>
      </p:pic>
      <p:sp>
        <p:nvSpPr>
          <p:cNvPr id="2" name="Slide Number Placeholder 1">
            <a:extLst>
              <a:ext uri="{FF2B5EF4-FFF2-40B4-BE49-F238E27FC236}">
                <a16:creationId xmlns:a16="http://schemas.microsoft.com/office/drawing/2014/main" id="{608311BB-BF58-7A43-9381-2214DB257E57}"/>
              </a:ext>
            </a:extLst>
          </p:cNvPr>
          <p:cNvSpPr>
            <a:spLocks noGrp="1"/>
          </p:cNvSpPr>
          <p:nvPr>
            <p:ph type="sldNum" sz="quarter" idx="12"/>
          </p:nvPr>
        </p:nvSpPr>
        <p:spPr/>
        <p:txBody>
          <a:bodyPr/>
          <a:lstStyle/>
          <a:p>
            <a:pPr>
              <a:defRPr/>
            </a:pPr>
            <a:fld id="{740F825C-949B-974C-AB99-C3CE0C97A40B}" type="slidenum">
              <a:rPr lang="en-GB" altLang="en-US" smtClean="0"/>
              <a:pPr>
                <a:defRPr/>
              </a:pPr>
              <a:t>93</a:t>
            </a:fld>
            <a:endParaRPr lang="en-GB" altLang="en-US"/>
          </a:p>
        </p:txBody>
      </p:sp>
    </p:spTree>
    <p:extLst>
      <p:ext uri="{BB962C8B-B14F-4D97-AF65-F5344CB8AC3E}">
        <p14:creationId xmlns:p14="http://schemas.microsoft.com/office/powerpoint/2010/main" val="18174479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p:txBody>
          <a:bodyPr/>
          <a:lstStyle/>
          <a:p>
            <a:r>
              <a:rPr lang="en-US" b="1" dirty="0">
                <a:solidFill>
                  <a:schemeClr val="accent2"/>
                </a:solidFill>
              </a:rPr>
              <a:t>Data Quality  </a:t>
            </a:r>
          </a:p>
        </p:txBody>
      </p:sp>
      <p:sp>
        <p:nvSpPr>
          <p:cNvPr id="2" name="Rectangle 1">
            <a:extLst>
              <a:ext uri="{FF2B5EF4-FFF2-40B4-BE49-F238E27FC236}">
                <a16:creationId xmlns:a16="http://schemas.microsoft.com/office/drawing/2014/main" id="{C978B0FC-56E4-7F42-B827-FDFC204D5BA7}"/>
              </a:ext>
            </a:extLst>
          </p:cNvPr>
          <p:cNvSpPr/>
          <p:nvPr/>
        </p:nvSpPr>
        <p:spPr>
          <a:xfrm>
            <a:off x="827584" y="1710396"/>
            <a:ext cx="7488832" cy="2308324"/>
          </a:xfrm>
          <a:prstGeom prst="rect">
            <a:avLst/>
          </a:prstGeom>
        </p:spPr>
        <p:txBody>
          <a:bodyPr wrap="square">
            <a:spAutoFit/>
          </a:bodyPr>
          <a:lstStyle/>
          <a:p>
            <a:pPr marL="342900" indent="-342900">
              <a:buFont typeface="Arial" panose="020B0604020202020204" pitchFamily="34" charset="0"/>
              <a:buChar char="•"/>
            </a:pPr>
            <a:r>
              <a:rPr lang="en-US" sz="2400" dirty="0"/>
              <a:t>Datatypes</a:t>
            </a:r>
          </a:p>
          <a:p>
            <a:pPr marL="342900" indent="-342900">
              <a:buFont typeface="Arial" panose="020B0604020202020204" pitchFamily="34" charset="0"/>
              <a:buChar char="•"/>
            </a:pPr>
            <a:r>
              <a:rPr lang="en-US" sz="2400" dirty="0"/>
              <a:t>Constraints</a:t>
            </a:r>
          </a:p>
          <a:p>
            <a:pPr marL="342900" indent="-342900">
              <a:buFont typeface="Arial" panose="020B0604020202020204" pitchFamily="34" charset="0"/>
              <a:buChar char="•"/>
            </a:pPr>
            <a:r>
              <a:rPr lang="en-US" sz="2400" dirty="0"/>
              <a:t>Uniformity</a:t>
            </a:r>
          </a:p>
          <a:p>
            <a:pPr marL="342900" indent="-342900">
              <a:buFont typeface="Arial" panose="020B0604020202020204" pitchFamily="34" charset="0"/>
              <a:buChar char="•"/>
            </a:pPr>
            <a:r>
              <a:rPr lang="en-US" sz="2400" dirty="0"/>
              <a:t>Accuracy</a:t>
            </a:r>
          </a:p>
          <a:p>
            <a:pPr marL="342900" indent="-342900">
              <a:buFont typeface="Arial" panose="020B0604020202020204" pitchFamily="34" charset="0"/>
              <a:buChar char="•"/>
            </a:pPr>
            <a:r>
              <a:rPr lang="en-US" sz="2400" dirty="0"/>
              <a:t>Data consistency</a:t>
            </a:r>
          </a:p>
          <a:p>
            <a:pPr marL="342900" indent="-342900">
              <a:buFont typeface="Arial" panose="020B0604020202020204" pitchFamily="34" charset="0"/>
              <a:buChar char="•"/>
            </a:pPr>
            <a:r>
              <a:rPr lang="en-US" sz="2400" dirty="0"/>
              <a:t>Duplicates</a:t>
            </a:r>
          </a:p>
        </p:txBody>
      </p:sp>
      <p:sp>
        <p:nvSpPr>
          <p:cNvPr id="4" name="Slide Number Placeholder 3">
            <a:extLst>
              <a:ext uri="{FF2B5EF4-FFF2-40B4-BE49-F238E27FC236}">
                <a16:creationId xmlns:a16="http://schemas.microsoft.com/office/drawing/2014/main" id="{BD173446-4B6A-F94C-9683-45E94BB5B84A}"/>
              </a:ext>
            </a:extLst>
          </p:cNvPr>
          <p:cNvSpPr>
            <a:spLocks noGrp="1"/>
          </p:cNvSpPr>
          <p:nvPr>
            <p:ph type="sldNum" sz="quarter" idx="12"/>
          </p:nvPr>
        </p:nvSpPr>
        <p:spPr/>
        <p:txBody>
          <a:bodyPr/>
          <a:lstStyle/>
          <a:p>
            <a:pPr>
              <a:defRPr/>
            </a:pPr>
            <a:fld id="{740F825C-949B-974C-AB99-C3CE0C97A40B}" type="slidenum">
              <a:rPr lang="en-GB" altLang="en-US" smtClean="0"/>
              <a:pPr>
                <a:defRPr/>
              </a:pPr>
              <a:t>94</a:t>
            </a:fld>
            <a:endParaRPr lang="en-GB" altLang="en-US"/>
          </a:p>
        </p:txBody>
      </p:sp>
    </p:spTree>
    <p:extLst>
      <p:ext uri="{BB962C8B-B14F-4D97-AF65-F5344CB8AC3E}">
        <p14:creationId xmlns:p14="http://schemas.microsoft.com/office/powerpoint/2010/main" val="394357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p:txBody>
          <a:bodyPr/>
          <a:lstStyle/>
          <a:p>
            <a:r>
              <a:rPr lang="en-US" b="1" dirty="0">
                <a:solidFill>
                  <a:schemeClr val="accent2"/>
                </a:solidFill>
              </a:rPr>
              <a:t>Data Types  </a:t>
            </a:r>
          </a:p>
        </p:txBody>
      </p:sp>
      <p:sp>
        <p:nvSpPr>
          <p:cNvPr id="4" name="Rectangle 3">
            <a:extLst>
              <a:ext uri="{FF2B5EF4-FFF2-40B4-BE49-F238E27FC236}">
                <a16:creationId xmlns:a16="http://schemas.microsoft.com/office/drawing/2014/main" id="{FC9D183F-CA1B-3F4C-8521-1C64F47C50FF}"/>
              </a:ext>
            </a:extLst>
          </p:cNvPr>
          <p:cNvSpPr/>
          <p:nvPr/>
        </p:nvSpPr>
        <p:spPr>
          <a:xfrm>
            <a:off x="971600" y="1603484"/>
            <a:ext cx="7560840" cy="1631216"/>
          </a:xfrm>
          <a:prstGeom prst="rect">
            <a:avLst/>
          </a:prstGeom>
        </p:spPr>
        <p:txBody>
          <a:bodyPr wrap="square">
            <a:spAutoFit/>
          </a:bodyPr>
          <a:lstStyle/>
          <a:p>
            <a:pPr marL="342900" indent="-342900">
              <a:buFont typeface="Arial" panose="020B0604020202020204" pitchFamily="34" charset="0"/>
              <a:buChar char="•"/>
            </a:pPr>
            <a:r>
              <a:rPr lang="en-US" sz="2000" dirty="0"/>
              <a:t>It’s important that the data values in each column are the correct data type that you are expecting them to be.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example, if the data should be in numeric format but you find string data in the column.</a:t>
            </a:r>
          </a:p>
        </p:txBody>
      </p:sp>
      <p:pic>
        <p:nvPicPr>
          <p:cNvPr id="6" name="Picture 5" descr="Text&#10;&#10;Description automatically generated">
            <a:extLst>
              <a:ext uri="{FF2B5EF4-FFF2-40B4-BE49-F238E27FC236}">
                <a16:creationId xmlns:a16="http://schemas.microsoft.com/office/drawing/2014/main" id="{85CBA0D7-D5F1-444C-8A7D-DA417298D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3777189"/>
            <a:ext cx="3822700" cy="1879600"/>
          </a:xfrm>
          <a:prstGeom prst="rect">
            <a:avLst/>
          </a:prstGeom>
        </p:spPr>
      </p:pic>
      <p:sp>
        <p:nvSpPr>
          <p:cNvPr id="2" name="Slide Number Placeholder 1">
            <a:extLst>
              <a:ext uri="{FF2B5EF4-FFF2-40B4-BE49-F238E27FC236}">
                <a16:creationId xmlns:a16="http://schemas.microsoft.com/office/drawing/2014/main" id="{335F0E15-B6B3-5E4F-AD5C-F91404D90A3D}"/>
              </a:ext>
            </a:extLst>
          </p:cNvPr>
          <p:cNvSpPr>
            <a:spLocks noGrp="1"/>
          </p:cNvSpPr>
          <p:nvPr>
            <p:ph type="sldNum" sz="quarter" idx="12"/>
          </p:nvPr>
        </p:nvSpPr>
        <p:spPr/>
        <p:txBody>
          <a:bodyPr/>
          <a:lstStyle/>
          <a:p>
            <a:pPr>
              <a:defRPr/>
            </a:pPr>
            <a:fld id="{740F825C-949B-974C-AB99-C3CE0C97A40B}" type="slidenum">
              <a:rPr lang="en-GB" altLang="en-US" smtClean="0"/>
              <a:pPr>
                <a:defRPr/>
              </a:pPr>
              <a:t>95</a:t>
            </a:fld>
            <a:endParaRPr lang="en-GB" altLang="en-US"/>
          </a:p>
        </p:txBody>
      </p:sp>
    </p:spTree>
    <p:extLst>
      <p:ext uri="{BB962C8B-B14F-4D97-AF65-F5344CB8AC3E}">
        <p14:creationId xmlns:p14="http://schemas.microsoft.com/office/powerpoint/2010/main" val="22299508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p:txBody>
          <a:bodyPr/>
          <a:lstStyle/>
          <a:p>
            <a:r>
              <a:rPr lang="en-US" b="1" dirty="0">
                <a:solidFill>
                  <a:schemeClr val="accent2"/>
                </a:solidFill>
              </a:rPr>
              <a:t>Data Types  </a:t>
            </a:r>
          </a:p>
        </p:txBody>
      </p:sp>
      <p:pic>
        <p:nvPicPr>
          <p:cNvPr id="5" name="Picture 4" descr="Graphical user interface, text, application&#10;&#10;Description automatically generated">
            <a:extLst>
              <a:ext uri="{FF2B5EF4-FFF2-40B4-BE49-F238E27FC236}">
                <a16:creationId xmlns:a16="http://schemas.microsoft.com/office/drawing/2014/main" id="{763E17D8-7AF6-7647-9FB1-C22189975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775470"/>
            <a:ext cx="3975100" cy="1866900"/>
          </a:xfrm>
          <a:prstGeom prst="rect">
            <a:avLst/>
          </a:prstGeom>
        </p:spPr>
      </p:pic>
      <p:sp>
        <p:nvSpPr>
          <p:cNvPr id="7" name="Rectangle 6">
            <a:extLst>
              <a:ext uri="{FF2B5EF4-FFF2-40B4-BE49-F238E27FC236}">
                <a16:creationId xmlns:a16="http://schemas.microsoft.com/office/drawing/2014/main" id="{E328A679-C781-D24D-A971-AF6C52815439}"/>
              </a:ext>
            </a:extLst>
          </p:cNvPr>
          <p:cNvSpPr/>
          <p:nvPr/>
        </p:nvSpPr>
        <p:spPr>
          <a:xfrm>
            <a:off x="827584" y="3861048"/>
            <a:ext cx="7200800" cy="923330"/>
          </a:xfrm>
          <a:prstGeom prst="rect">
            <a:avLst/>
          </a:prstGeom>
        </p:spPr>
        <p:txBody>
          <a:bodyPr wrap="square">
            <a:spAutoFit/>
          </a:bodyPr>
          <a:lstStyle/>
          <a:p>
            <a:r>
              <a:rPr lang="en-US" dirty="0"/>
              <a:t>The dates are strings in YYYYMMDD format.</a:t>
            </a:r>
          </a:p>
          <a:p>
            <a:r>
              <a:rPr lang="en-US" dirty="0"/>
              <a:t>We want to convert it to a </a:t>
            </a:r>
            <a:r>
              <a:rPr lang="en-US" dirty="0">
                <a:hlinkClick r:id="rId4"/>
              </a:rPr>
              <a:t>Python datetime</a:t>
            </a:r>
            <a:r>
              <a:rPr lang="en-US" dirty="0"/>
              <a:t>, and pandas has an easy way of doing that with the </a:t>
            </a:r>
            <a:r>
              <a:rPr lang="en-US" dirty="0" err="1"/>
              <a:t>to_datetime</a:t>
            </a:r>
            <a:r>
              <a:rPr lang="en-US" dirty="0"/>
              <a:t>() method </a:t>
            </a:r>
          </a:p>
        </p:txBody>
      </p:sp>
      <p:pic>
        <p:nvPicPr>
          <p:cNvPr id="9" name="Picture 8" descr="Text&#10;&#10;Description automatically generated">
            <a:extLst>
              <a:ext uri="{FF2B5EF4-FFF2-40B4-BE49-F238E27FC236}">
                <a16:creationId xmlns:a16="http://schemas.microsoft.com/office/drawing/2014/main" id="{C2E62340-8BC0-AC49-9CD1-1EFE5E526D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818" y="5003056"/>
            <a:ext cx="4958308" cy="1622162"/>
          </a:xfrm>
          <a:prstGeom prst="rect">
            <a:avLst/>
          </a:prstGeom>
        </p:spPr>
      </p:pic>
      <p:sp>
        <p:nvSpPr>
          <p:cNvPr id="2" name="Slide Number Placeholder 1">
            <a:extLst>
              <a:ext uri="{FF2B5EF4-FFF2-40B4-BE49-F238E27FC236}">
                <a16:creationId xmlns:a16="http://schemas.microsoft.com/office/drawing/2014/main" id="{3268A818-7BC2-B343-89D5-C4EF7344C2B8}"/>
              </a:ext>
            </a:extLst>
          </p:cNvPr>
          <p:cNvSpPr>
            <a:spLocks noGrp="1"/>
          </p:cNvSpPr>
          <p:nvPr>
            <p:ph type="sldNum" sz="quarter" idx="12"/>
          </p:nvPr>
        </p:nvSpPr>
        <p:spPr/>
        <p:txBody>
          <a:bodyPr/>
          <a:lstStyle/>
          <a:p>
            <a:pPr>
              <a:defRPr/>
            </a:pPr>
            <a:fld id="{740F825C-949B-974C-AB99-C3CE0C97A40B}" type="slidenum">
              <a:rPr lang="en-GB" altLang="en-US" smtClean="0"/>
              <a:pPr>
                <a:defRPr/>
              </a:pPr>
              <a:t>96</a:t>
            </a:fld>
            <a:endParaRPr lang="en-GB" altLang="en-US"/>
          </a:p>
        </p:txBody>
      </p:sp>
    </p:spTree>
    <p:extLst>
      <p:ext uri="{BB962C8B-B14F-4D97-AF65-F5344CB8AC3E}">
        <p14:creationId xmlns:p14="http://schemas.microsoft.com/office/powerpoint/2010/main" val="10848973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a:xfrm>
            <a:off x="457200" y="53752"/>
            <a:ext cx="8229600" cy="1143000"/>
          </a:xfrm>
        </p:spPr>
        <p:txBody>
          <a:bodyPr/>
          <a:lstStyle/>
          <a:p>
            <a:r>
              <a:rPr lang="en-US" b="1" dirty="0">
                <a:solidFill>
                  <a:schemeClr val="accent2"/>
                </a:solidFill>
              </a:rPr>
              <a:t>Data Constraints  </a:t>
            </a:r>
          </a:p>
        </p:txBody>
      </p:sp>
      <p:sp>
        <p:nvSpPr>
          <p:cNvPr id="2" name="Rectangle 1">
            <a:extLst>
              <a:ext uri="{FF2B5EF4-FFF2-40B4-BE49-F238E27FC236}">
                <a16:creationId xmlns:a16="http://schemas.microsoft.com/office/drawing/2014/main" id="{C4642E75-A8C5-D846-8B66-2EE6309D56DA}"/>
              </a:ext>
            </a:extLst>
          </p:cNvPr>
          <p:cNvSpPr/>
          <p:nvPr/>
        </p:nvSpPr>
        <p:spPr>
          <a:xfrm>
            <a:off x="827584" y="1397675"/>
            <a:ext cx="7704856" cy="4462760"/>
          </a:xfrm>
          <a:prstGeom prst="rect">
            <a:avLst/>
          </a:prstGeom>
        </p:spPr>
        <p:txBody>
          <a:bodyPr wrap="square">
            <a:spAutoFit/>
          </a:bodyPr>
          <a:lstStyle/>
          <a:p>
            <a:pPr marL="285750" indent="-285750">
              <a:buFont typeface="Arial" panose="020B0604020202020204" pitchFamily="34" charset="0"/>
              <a:buChar char="•"/>
            </a:pPr>
            <a:r>
              <a:rPr lang="en-US" sz="2000" dirty="0"/>
              <a:t>Make sure any constraints on the data are respected.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There are many types of constraints that you might need to follow with a given dataset.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When cleaning it, you will want to make sure that you test any of them that are relevant.</a:t>
            </a:r>
          </a:p>
          <a:p>
            <a:endParaRPr lang="en-US" dirty="0"/>
          </a:p>
          <a:p>
            <a:endParaRPr lang="en-US" dirty="0"/>
          </a:p>
          <a:p>
            <a:pPr marL="285750" indent="-285750">
              <a:buFont typeface="Arial" panose="020B0604020202020204" pitchFamily="34" charset="0"/>
              <a:buChar char="•"/>
            </a:pPr>
            <a:r>
              <a:rPr lang="en-US" b="1" dirty="0"/>
              <a:t>Date ranges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Number ranges</a:t>
            </a:r>
            <a:r>
              <a:rPr lang="en-US" dirty="0"/>
              <a:t> — Minimum or maximum values for a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Non-null constraints</a:t>
            </a:r>
            <a:r>
              <a:rPr lang="en-US" dirty="0"/>
              <a:t> — If a value should not be null but is.</a:t>
            </a:r>
          </a:p>
          <a:p>
            <a:endParaRPr lang="en-US" dirty="0"/>
          </a:p>
        </p:txBody>
      </p:sp>
      <p:sp>
        <p:nvSpPr>
          <p:cNvPr id="4" name="Slide Number Placeholder 3">
            <a:extLst>
              <a:ext uri="{FF2B5EF4-FFF2-40B4-BE49-F238E27FC236}">
                <a16:creationId xmlns:a16="http://schemas.microsoft.com/office/drawing/2014/main" id="{7C9B3C8C-CDA2-CE47-991C-FEE0813D2EB8}"/>
              </a:ext>
            </a:extLst>
          </p:cNvPr>
          <p:cNvSpPr>
            <a:spLocks noGrp="1"/>
          </p:cNvSpPr>
          <p:nvPr>
            <p:ph type="sldNum" sz="quarter" idx="12"/>
          </p:nvPr>
        </p:nvSpPr>
        <p:spPr/>
        <p:txBody>
          <a:bodyPr/>
          <a:lstStyle/>
          <a:p>
            <a:pPr>
              <a:defRPr/>
            </a:pPr>
            <a:fld id="{740F825C-949B-974C-AB99-C3CE0C97A40B}" type="slidenum">
              <a:rPr lang="en-GB" altLang="en-US" smtClean="0"/>
              <a:pPr>
                <a:defRPr/>
              </a:pPr>
              <a:t>97</a:t>
            </a:fld>
            <a:endParaRPr lang="en-GB" altLang="en-US"/>
          </a:p>
        </p:txBody>
      </p:sp>
    </p:spTree>
    <p:extLst>
      <p:ext uri="{BB962C8B-B14F-4D97-AF65-F5344CB8AC3E}">
        <p14:creationId xmlns:p14="http://schemas.microsoft.com/office/powerpoint/2010/main" val="35302436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a:xfrm>
            <a:off x="457200" y="53752"/>
            <a:ext cx="8229600" cy="1143000"/>
          </a:xfrm>
        </p:spPr>
        <p:txBody>
          <a:bodyPr/>
          <a:lstStyle/>
          <a:p>
            <a:r>
              <a:rPr lang="en-US" b="1" dirty="0">
                <a:solidFill>
                  <a:schemeClr val="accent2"/>
                </a:solidFill>
              </a:rPr>
              <a:t>Data Constraints  </a:t>
            </a:r>
          </a:p>
        </p:txBody>
      </p:sp>
      <p:sp>
        <p:nvSpPr>
          <p:cNvPr id="2" name="Rectangle 1">
            <a:extLst>
              <a:ext uri="{FF2B5EF4-FFF2-40B4-BE49-F238E27FC236}">
                <a16:creationId xmlns:a16="http://schemas.microsoft.com/office/drawing/2014/main" id="{C4642E75-A8C5-D846-8B66-2EE6309D56DA}"/>
              </a:ext>
            </a:extLst>
          </p:cNvPr>
          <p:cNvSpPr/>
          <p:nvPr/>
        </p:nvSpPr>
        <p:spPr>
          <a:xfrm>
            <a:off x="827584" y="1397675"/>
            <a:ext cx="7704856" cy="4247317"/>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Unique constraints</a:t>
            </a:r>
            <a:r>
              <a:rPr lang="en-US" dirty="0"/>
              <a:t> — Two or more column values must be unique together in the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Foreign key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Patterns</a:t>
            </a:r>
            <a:r>
              <a:rPr lang="en-US" dirty="0"/>
              <a:t> — If the data should be in the format of an email address or phone number, it can be validated with regular expressions for these patterns.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you’re working with geographic data like longitude and latitude, you could set boundaries for acceptable latitude and longitude coordinates if you know where your data points should be located, and if points fall far outside of that boundary you know you need to examine it further.</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F44A2E6-A62A-9C4B-B48D-D0401D089F2B}"/>
              </a:ext>
            </a:extLst>
          </p:cNvPr>
          <p:cNvSpPr>
            <a:spLocks noGrp="1"/>
          </p:cNvSpPr>
          <p:nvPr>
            <p:ph type="sldNum" sz="quarter" idx="12"/>
          </p:nvPr>
        </p:nvSpPr>
        <p:spPr/>
        <p:txBody>
          <a:bodyPr/>
          <a:lstStyle/>
          <a:p>
            <a:pPr>
              <a:defRPr/>
            </a:pPr>
            <a:fld id="{740F825C-949B-974C-AB99-C3CE0C97A40B}" type="slidenum">
              <a:rPr lang="en-GB" altLang="en-US" smtClean="0"/>
              <a:pPr>
                <a:defRPr/>
              </a:pPr>
              <a:t>98</a:t>
            </a:fld>
            <a:endParaRPr lang="en-GB" altLang="en-US"/>
          </a:p>
        </p:txBody>
      </p:sp>
    </p:spTree>
    <p:extLst>
      <p:ext uri="{BB962C8B-B14F-4D97-AF65-F5344CB8AC3E}">
        <p14:creationId xmlns:p14="http://schemas.microsoft.com/office/powerpoint/2010/main" val="1122977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a:xfrm>
            <a:off x="457200" y="53752"/>
            <a:ext cx="8229600" cy="1143000"/>
          </a:xfrm>
        </p:spPr>
        <p:txBody>
          <a:bodyPr/>
          <a:lstStyle/>
          <a:p>
            <a:r>
              <a:rPr lang="en-US" b="1" dirty="0">
                <a:solidFill>
                  <a:schemeClr val="accent2"/>
                </a:solidFill>
              </a:rPr>
              <a:t>Data Constraints  </a:t>
            </a:r>
          </a:p>
        </p:txBody>
      </p:sp>
      <p:sp>
        <p:nvSpPr>
          <p:cNvPr id="2" name="Rectangle 1">
            <a:extLst>
              <a:ext uri="{FF2B5EF4-FFF2-40B4-BE49-F238E27FC236}">
                <a16:creationId xmlns:a16="http://schemas.microsoft.com/office/drawing/2014/main" id="{C4642E75-A8C5-D846-8B66-2EE6309D56DA}"/>
              </a:ext>
            </a:extLst>
          </p:cNvPr>
          <p:cNvSpPr/>
          <p:nvPr/>
        </p:nvSpPr>
        <p:spPr>
          <a:xfrm>
            <a:off x="827584" y="1397675"/>
            <a:ext cx="7704856" cy="646331"/>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descr="Text&#10;&#10;Description automatically generated">
            <a:extLst>
              <a:ext uri="{FF2B5EF4-FFF2-40B4-BE49-F238E27FC236}">
                <a16:creationId xmlns:a16="http://schemas.microsoft.com/office/drawing/2014/main" id="{DB3CB5A3-9A9F-E943-9800-C28D8029A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4800223"/>
            <a:ext cx="6007100" cy="1003300"/>
          </a:xfrm>
          <a:prstGeom prst="rect">
            <a:avLst/>
          </a:prstGeom>
        </p:spPr>
      </p:pic>
      <p:sp>
        <p:nvSpPr>
          <p:cNvPr id="6" name="Rectangle 5">
            <a:extLst>
              <a:ext uri="{FF2B5EF4-FFF2-40B4-BE49-F238E27FC236}">
                <a16:creationId xmlns:a16="http://schemas.microsoft.com/office/drawing/2014/main" id="{706F6602-14AD-6D40-9441-0857380DE873}"/>
              </a:ext>
            </a:extLst>
          </p:cNvPr>
          <p:cNvSpPr/>
          <p:nvPr/>
        </p:nvSpPr>
        <p:spPr>
          <a:xfrm>
            <a:off x="971600" y="1411548"/>
            <a:ext cx="7560840" cy="2308324"/>
          </a:xfrm>
          <a:prstGeom prst="rect">
            <a:avLst/>
          </a:prstGeom>
        </p:spPr>
        <p:txBody>
          <a:bodyPr wrap="square">
            <a:spAutoFit/>
          </a:bodyPr>
          <a:lstStyle/>
          <a:p>
            <a:pPr marL="285750" indent="-285750">
              <a:buFont typeface="Arial" panose="020B0604020202020204" pitchFamily="34" charset="0"/>
              <a:buChar char="•"/>
            </a:pPr>
            <a:r>
              <a:rPr lang="en-US" dirty="0"/>
              <a:t>The building violations data should all have dates in 2019.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have converted the column to the Python datetime format, so we could test that the date range is correct by creating a </a:t>
            </a:r>
            <a:r>
              <a:rPr lang="en-US" dirty="0" err="1"/>
              <a:t>boolean</a:t>
            </a:r>
            <a:r>
              <a:rPr lang="en-US" dirty="0"/>
              <a:t> mask </a:t>
            </a:r>
          </a:p>
          <a:p>
            <a:endParaRPr lang="en-US" dirty="0"/>
          </a:p>
          <a:p>
            <a:pPr marL="285750" indent="-285750">
              <a:buFont typeface="Arial" panose="020B0604020202020204" pitchFamily="34" charset="0"/>
              <a:buChar char="•"/>
            </a:pPr>
            <a:r>
              <a:rPr lang="en-US" dirty="0"/>
              <a:t>An array of True or False values for each item in the column — and then making sure that all rows that return True add up to the number of rows I expect to have.</a:t>
            </a:r>
          </a:p>
        </p:txBody>
      </p:sp>
      <p:sp>
        <p:nvSpPr>
          <p:cNvPr id="4" name="Slide Number Placeholder 3">
            <a:extLst>
              <a:ext uri="{FF2B5EF4-FFF2-40B4-BE49-F238E27FC236}">
                <a16:creationId xmlns:a16="http://schemas.microsoft.com/office/drawing/2014/main" id="{0C0F58EA-BA73-B64D-8959-42BAE8067848}"/>
              </a:ext>
            </a:extLst>
          </p:cNvPr>
          <p:cNvSpPr>
            <a:spLocks noGrp="1"/>
          </p:cNvSpPr>
          <p:nvPr>
            <p:ph type="sldNum" sz="quarter" idx="12"/>
          </p:nvPr>
        </p:nvSpPr>
        <p:spPr/>
        <p:txBody>
          <a:bodyPr/>
          <a:lstStyle/>
          <a:p>
            <a:pPr>
              <a:defRPr/>
            </a:pPr>
            <a:fld id="{740F825C-949B-974C-AB99-C3CE0C97A40B}" type="slidenum">
              <a:rPr lang="en-GB" altLang="en-US" smtClean="0"/>
              <a:pPr>
                <a:defRPr/>
              </a:pPr>
              <a:t>99</a:t>
            </a:fld>
            <a:endParaRPr lang="en-GB" altLang="en-US"/>
          </a:p>
        </p:txBody>
      </p:sp>
    </p:spTree>
    <p:extLst>
      <p:ext uri="{BB962C8B-B14F-4D97-AF65-F5344CB8AC3E}">
        <p14:creationId xmlns:p14="http://schemas.microsoft.com/office/powerpoint/2010/main" val="85492432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8929</TotalTime>
  <Words>5646</Words>
  <Application>Microsoft Macintosh PowerPoint</Application>
  <PresentationFormat>On-screen Show (4:3)</PresentationFormat>
  <Paragraphs>816</Paragraphs>
  <Slides>104</Slides>
  <Notes>104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104</vt:i4>
      </vt:variant>
    </vt:vector>
  </HeadingPairs>
  <TitlesOfParts>
    <vt:vector size="107" baseType="lpstr">
      <vt:lpstr>Arial</vt:lpstr>
      <vt:lpstr>Times New Roman</vt:lpstr>
      <vt:lpstr>Default Design</vt:lpstr>
      <vt:lpstr>NLP 220  Data Science and Machine Learning Fundamentals  Lecture 13</vt:lpstr>
      <vt:lpstr>PowerPoint Presentation</vt:lpstr>
      <vt:lpstr>Another Example</vt:lpstr>
      <vt:lpstr>HTML Parser - Background </vt:lpstr>
      <vt:lpstr>HTML Parser - Background </vt:lpstr>
      <vt:lpstr>Another Example</vt:lpstr>
      <vt:lpstr>Encoding &amp; Decoding</vt:lpstr>
      <vt:lpstr>Another Example</vt:lpstr>
      <vt:lpstr>Removing URLs, Hashtags, Styles</vt:lpstr>
      <vt:lpstr>Contraction Replacement</vt:lpstr>
      <vt:lpstr>Slang Lookup</vt:lpstr>
      <vt:lpstr>Standardize and Spell Check</vt:lpstr>
      <vt:lpstr>Remove Stopwords</vt:lpstr>
      <vt:lpstr>Remove Punctuation</vt:lpstr>
      <vt:lpstr>Text Vectorization     Applied Text Analysis with Python: Enabling Language-Aware Data Products with Machine Learning, Bengfort, Benjamin </vt:lpstr>
      <vt:lpstr>Text Vectorization</vt:lpstr>
      <vt:lpstr>Words in Space</vt:lpstr>
      <vt:lpstr>Words in Space - Frequency Vectors</vt:lpstr>
      <vt:lpstr>Words in Space - Frequency Vectors</vt:lpstr>
      <vt:lpstr>Words in Space - Frequency Vectors</vt:lpstr>
      <vt:lpstr>Words in Space - Frequency Vectors</vt:lpstr>
      <vt:lpstr>Words in Space - Frequency Vectors</vt:lpstr>
      <vt:lpstr>Words in Space - One-Hot Encoding</vt:lpstr>
      <vt:lpstr>Words in Space - One-Hot Encoding</vt:lpstr>
      <vt:lpstr>Words in Space - One-Hot Encoding</vt:lpstr>
      <vt:lpstr>Words in Space - One-Hot Encoding</vt:lpstr>
      <vt:lpstr>Words in Space - One-Hot Encoding</vt:lpstr>
      <vt:lpstr>Words in Space - One-Hot Encoding</vt:lpstr>
      <vt:lpstr>Words in Space - Term Frequency–Inverse Document Frequency</vt:lpstr>
      <vt:lpstr>Words in Space - Term Frequency–Inverse Document Frequency</vt:lpstr>
      <vt:lpstr>Term Frequency–Inverse Document Frequency</vt:lpstr>
      <vt:lpstr>Term Frequency–Inverse Document Frequency</vt:lpstr>
      <vt:lpstr>Term Frequency–Inverse Document Frequency</vt:lpstr>
      <vt:lpstr>Term Frequency–Inverse Document Frequency</vt:lpstr>
      <vt:lpstr>Term Frequency–Inverse Document Frequency</vt:lpstr>
      <vt:lpstr>Distributed Representation</vt:lpstr>
      <vt:lpstr>Distributed Representation</vt:lpstr>
      <vt:lpstr>Distributed Representation</vt:lpstr>
      <vt:lpstr>Distributed Representation</vt:lpstr>
      <vt:lpstr>Distributed Representation</vt:lpstr>
      <vt:lpstr>Distributed Representation</vt:lpstr>
      <vt:lpstr>Distributed Representation</vt:lpstr>
      <vt:lpstr>Distributed Representation</vt:lpstr>
      <vt:lpstr>Distributed Representation</vt:lpstr>
      <vt:lpstr>Distributed Representation</vt:lpstr>
      <vt:lpstr>Distributed Representation</vt:lpstr>
      <vt:lpstr>Distributed Representation</vt:lpstr>
      <vt:lpstr>Distributed Representation</vt:lpstr>
      <vt:lpstr>Distributed Representation</vt:lpstr>
      <vt:lpstr>Distributed Representation</vt:lpstr>
      <vt:lpstr>Distributed Representation</vt:lpstr>
      <vt:lpstr>Distributed Representation</vt:lpstr>
      <vt:lpstr>Distributed Representation</vt:lpstr>
      <vt:lpstr>PowerPoint Presentation</vt:lpstr>
      <vt:lpstr>Distributed Representation – Gensim’s Implementation</vt:lpstr>
      <vt:lpstr>Distributed Representation – Gensim’s Implementation</vt:lpstr>
      <vt:lpstr>Distributed Representation – Summary</vt:lpstr>
      <vt:lpstr>Distributed Representation – Summary</vt:lpstr>
      <vt:lpstr>Overview of Text Vectorization Methods</vt:lpstr>
      <vt:lpstr>Data Wrangling with Pandas</vt:lpstr>
      <vt:lpstr>Data Wrangling with Pandas</vt:lpstr>
      <vt:lpstr>Data Wrangling with Pandas</vt:lpstr>
      <vt:lpstr>Data Wrangling with Pandas</vt:lpstr>
      <vt:lpstr>Data Wrangling with Pandas</vt:lpstr>
      <vt:lpstr>Data Wrangling with Pandas</vt:lpstr>
      <vt:lpstr>Dealing with Missing Values </vt:lpstr>
      <vt:lpstr>Dealing with Missing Values </vt:lpstr>
      <vt:lpstr>Inspecting Duplicates </vt:lpstr>
      <vt:lpstr>Inspecting Duplicates </vt:lpstr>
      <vt:lpstr> </vt:lpstr>
      <vt:lpstr> </vt:lpstr>
      <vt:lpstr>Row-wise Operations  </vt:lpstr>
      <vt:lpstr>Row-wise Operations  </vt:lpstr>
      <vt:lpstr>Let’s Look at Few More Datasets </vt:lpstr>
      <vt:lpstr>Amazon E-Commerce Dataset </vt:lpstr>
      <vt:lpstr>What are the problems with this dataset? </vt:lpstr>
      <vt:lpstr>More Twitter Datasets</vt:lpstr>
      <vt:lpstr>PowerPoint Presentation</vt:lpstr>
      <vt:lpstr>What are the problems with this dataset? </vt:lpstr>
      <vt:lpstr>Noise In Industry Datasets   http://noisy-text.github.io/2018/pdf/W-NUT201814.pdf</vt:lpstr>
      <vt:lpstr>Common types of industry noise   </vt:lpstr>
      <vt:lpstr>Common types of industry noise   </vt:lpstr>
      <vt:lpstr>Data Preprocessing/Cleaning: When to do what? </vt:lpstr>
      <vt:lpstr>Data Preprocessing/Cleaning: When to do what? </vt:lpstr>
      <vt:lpstr>Data Preprocessing/Cleaning: When to do what? </vt:lpstr>
      <vt:lpstr>Another Example of Data Cleaning using Python and Pandas</vt:lpstr>
      <vt:lpstr>Data Cleaning using Python and Pandas</vt:lpstr>
      <vt:lpstr>Data Cleaning using Python and Pandas</vt:lpstr>
      <vt:lpstr>Data Cleaning using Python and Pandas</vt:lpstr>
      <vt:lpstr>Data Cleaning using Python and Pandas</vt:lpstr>
      <vt:lpstr>Missing/Null Values</vt:lpstr>
      <vt:lpstr>Dropping Irrelevant Columns</vt:lpstr>
      <vt:lpstr>Descriptive Statistics </vt:lpstr>
      <vt:lpstr>Data Quality  </vt:lpstr>
      <vt:lpstr>Data Types  </vt:lpstr>
      <vt:lpstr>Data Types  </vt:lpstr>
      <vt:lpstr>Data Constraints  </vt:lpstr>
      <vt:lpstr>Data Constraints  </vt:lpstr>
      <vt:lpstr>Data Constraints  </vt:lpstr>
      <vt:lpstr>Uniformity &amp; Data Accuracy  </vt:lpstr>
      <vt:lpstr>Fixing up formats </vt:lpstr>
      <vt:lpstr>Consistency, Duplicates &amp; Missing Values </vt:lpstr>
      <vt:lpstr>What to do with missing values?</vt:lpstr>
      <vt:lpstr>What to do with missing values?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220  Data Collection, Wrangling and Crowdsourcing  Lecture 2</dc:title>
  <dc:creator>Richard Xiao</dc:creator>
  <cp:lastModifiedBy>Jalal Mahmud</cp:lastModifiedBy>
  <cp:revision>31</cp:revision>
  <dcterms:created xsi:type="dcterms:W3CDTF">2007-12-28T20:36:17Z</dcterms:created>
  <dcterms:modified xsi:type="dcterms:W3CDTF">2022-11-08T06:44:55Z</dcterms:modified>
</cp:coreProperties>
</file>